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91" r:id="rId2"/>
    <p:sldId id="294" r:id="rId3"/>
    <p:sldId id="295" r:id="rId4"/>
    <p:sldId id="297" r:id="rId5"/>
    <p:sldId id="298" r:id="rId6"/>
    <p:sldId id="299" r:id="rId7"/>
    <p:sldId id="300" r:id="rId8"/>
    <p:sldId id="288" r:id="rId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1087" autoAdjust="0"/>
  </p:normalViewPr>
  <p:slideViewPr>
    <p:cSldViewPr snapToGrid="0">
      <p:cViewPr>
        <p:scale>
          <a:sx n="89" d="100"/>
          <a:sy n="89" d="100"/>
        </p:scale>
        <p:origin x="292" y="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8A86F6-FE00-4D18-892A-70AA61C6A31B}" type="datetimeFigureOut">
              <a:rPr lang="hu-HU" smtClean="0"/>
              <a:t>2024. 10. 03.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E16208-1BF1-408E-A9DD-064ECFF63D3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08428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E16208-1BF1-408E-A9DD-064ECFF63D36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519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E16208-1BF1-408E-A9DD-064ECFF63D36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4809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E16208-1BF1-408E-A9DD-064ECFF63D36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352752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E16208-1BF1-408E-A9DD-064ECFF63D36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2252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AAE9-5B11-4DDB-867A-6E08A1287DD0}" type="datetimeFigureOut">
              <a:rPr lang="hu-HU" smtClean="0"/>
              <a:t>2024. 10. 03.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2C7E-7B61-4975-A3B0-30DD498123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9675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AAE9-5B11-4DDB-867A-6E08A1287DD0}" type="datetimeFigureOut">
              <a:rPr lang="hu-HU" smtClean="0"/>
              <a:t>2024. 10. 03.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2C7E-7B61-4975-A3B0-30DD498123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40490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AAE9-5B11-4DDB-867A-6E08A1287DD0}" type="datetimeFigureOut">
              <a:rPr lang="hu-HU" smtClean="0"/>
              <a:t>2024. 10. 03.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2C7E-7B61-4975-A3B0-30DD498123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33772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AAE9-5B11-4DDB-867A-6E08A1287DD0}" type="datetimeFigureOut">
              <a:rPr lang="hu-HU" smtClean="0"/>
              <a:t>2024. 10. 03.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2C7E-7B61-4975-A3B0-30DD498123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22576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AAE9-5B11-4DDB-867A-6E08A1287DD0}" type="datetimeFigureOut">
              <a:rPr lang="hu-HU" smtClean="0"/>
              <a:t>2024. 10. 03.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2C7E-7B61-4975-A3B0-30DD498123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02692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AAE9-5B11-4DDB-867A-6E08A1287DD0}" type="datetimeFigureOut">
              <a:rPr lang="hu-HU" smtClean="0"/>
              <a:t>2024. 10. 03.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2C7E-7B61-4975-A3B0-30DD498123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7471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AAE9-5B11-4DDB-867A-6E08A1287DD0}" type="datetimeFigureOut">
              <a:rPr lang="hu-HU" smtClean="0"/>
              <a:t>2024. 10. 03.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2C7E-7B61-4975-A3B0-30DD498123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60080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AAE9-5B11-4DDB-867A-6E08A1287DD0}" type="datetimeFigureOut">
              <a:rPr lang="hu-HU" smtClean="0"/>
              <a:t>2024. 10. 03.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2C7E-7B61-4975-A3B0-30DD498123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5806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AAE9-5B11-4DDB-867A-6E08A1287DD0}" type="datetimeFigureOut">
              <a:rPr lang="hu-HU" smtClean="0"/>
              <a:t>2024. 10. 03.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2C7E-7B61-4975-A3B0-30DD498123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0514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AAE9-5B11-4DDB-867A-6E08A1287DD0}" type="datetimeFigureOut">
              <a:rPr lang="hu-HU" smtClean="0"/>
              <a:t>2024. 10. 03.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2C7E-7B61-4975-A3B0-30DD498123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090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AAE9-5B11-4DDB-867A-6E08A1287DD0}" type="datetimeFigureOut">
              <a:rPr lang="hu-HU" smtClean="0"/>
              <a:t>2024. 10. 03.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32C7E-7B61-4975-A3B0-30DD498123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18992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2AAE9-5B11-4DDB-867A-6E08A1287DD0}" type="datetimeFigureOut">
              <a:rPr lang="hu-HU" smtClean="0"/>
              <a:t>2024. 10. 03.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32C7E-7B61-4975-A3B0-30DD498123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81862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12853" y="1095438"/>
            <a:ext cx="10792456" cy="2943162"/>
          </a:xfrm>
        </p:spPr>
        <p:txBody>
          <a:bodyPr>
            <a:noAutofit/>
          </a:bodyPr>
          <a:lstStyle/>
          <a:p>
            <a:r>
              <a:rPr lang="hu-HU" sz="5500" b="1" dirty="0">
                <a:latin typeface="Arial" panose="020B0604020202020204" pitchFamily="34" charset="0"/>
                <a:cs typeface="Arial" panose="020B0604020202020204" pitchFamily="34" charset="0"/>
              </a:rPr>
              <a:t>BESZÁMOLÓ</a:t>
            </a:r>
            <a:br>
              <a:rPr lang="hu-HU" sz="3200" b="1" dirty="0"/>
            </a:br>
            <a:br>
              <a:rPr lang="hu-HU" sz="3200" b="1" dirty="0"/>
            </a:br>
            <a:r>
              <a:rPr lang="hu-HU" sz="3200" b="1" dirty="0"/>
              <a:t>Építőgépész mesteriskola előkészítése</a:t>
            </a:r>
          </a:p>
        </p:txBody>
      </p:sp>
      <p:pic>
        <p:nvPicPr>
          <p:cNvPr id="1026" name="Picture 2" descr="Képtalálat a következőre: „Magyar Mérnöki kamara logo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139" y="352487"/>
            <a:ext cx="3390900" cy="74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1178940" y="767006"/>
            <a:ext cx="5365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i="1" dirty="0">
                <a:solidFill>
                  <a:schemeClr val="accent5">
                    <a:lumMod val="75000"/>
                  </a:schemeClr>
                </a:solidFill>
              </a:rPr>
              <a:t>Anyagmozgatógépek, Építőgépek és Felvonók Tagozat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5054931" y="6381235"/>
            <a:ext cx="1760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2024. Október 4.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9749147" y="5577896"/>
            <a:ext cx="1942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dirty="0"/>
              <a:t>Dr. Gyimesi András</a:t>
            </a:r>
          </a:p>
        </p:txBody>
      </p:sp>
    </p:spTree>
    <p:extLst>
      <p:ext uri="{BB962C8B-B14F-4D97-AF65-F5344CB8AC3E}">
        <p14:creationId xmlns:p14="http://schemas.microsoft.com/office/powerpoint/2010/main" val="61898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096000" y="214146"/>
            <a:ext cx="6116548" cy="362767"/>
          </a:xfrm>
        </p:spPr>
        <p:txBody>
          <a:bodyPr>
            <a:normAutofit/>
          </a:bodyPr>
          <a:lstStyle/>
          <a:p>
            <a:r>
              <a:rPr lang="hu-HU" sz="18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Építőgépész mesteriskola</a:t>
            </a:r>
            <a:endParaRPr lang="hu-H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Képtalálat a következőre: „Magyar Mérnöki kamara logo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930" y="24055"/>
            <a:ext cx="3390900" cy="74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952908" y="481336"/>
            <a:ext cx="380790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300" dirty="0">
                <a:solidFill>
                  <a:schemeClr val="accent5">
                    <a:lumMod val="75000"/>
                  </a:schemeClr>
                </a:solidFill>
              </a:rPr>
              <a:t>Anyagmozgatógépek, Építőgépek és Felvonók Tagozat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215758" y="914400"/>
            <a:ext cx="115892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>
                <a:solidFill>
                  <a:schemeClr val="accent5">
                    <a:lumMod val="75000"/>
                  </a:schemeClr>
                </a:solidFill>
              </a:rPr>
              <a:t>Előzmények</a:t>
            </a:r>
          </a:p>
        </p:txBody>
      </p:sp>
      <p:sp>
        <p:nvSpPr>
          <p:cNvPr id="14" name="Szövegdoboz 13"/>
          <p:cNvSpPr txBox="1"/>
          <p:nvPr/>
        </p:nvSpPr>
        <p:spPr>
          <a:xfrm>
            <a:off x="390417" y="1767154"/>
            <a:ext cx="411014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hu-HU" b="1" dirty="0"/>
              <a:t>Építőgépész képzés helyzete</a:t>
            </a:r>
          </a:p>
          <a:p>
            <a:pPr marL="285750" indent="-285750">
              <a:buFontTx/>
              <a:buChar char="-"/>
            </a:pPr>
            <a:endParaRPr lang="hu-HU" b="1" dirty="0"/>
          </a:p>
          <a:p>
            <a:pPr marL="285750" indent="-285750">
              <a:buFontTx/>
              <a:buChar char="-"/>
            </a:pPr>
            <a:endParaRPr lang="hu-HU" b="1" dirty="0"/>
          </a:p>
          <a:p>
            <a:pPr marL="285750" indent="-285750">
              <a:buFontTx/>
              <a:buChar char="-"/>
            </a:pPr>
            <a:endParaRPr lang="hu-HU" b="1" dirty="0"/>
          </a:p>
          <a:p>
            <a:pPr marL="285750" indent="-285750">
              <a:buFontTx/>
              <a:buChar char="-"/>
            </a:pPr>
            <a:r>
              <a:rPr lang="hu-HU" b="1" dirty="0"/>
              <a:t>Képzés továbbitelének lehetősége</a:t>
            </a:r>
          </a:p>
          <a:p>
            <a:pPr marL="285750" indent="-285750">
              <a:buFontTx/>
              <a:buChar char="-"/>
            </a:pPr>
            <a:endParaRPr lang="hu-HU" b="1" dirty="0"/>
          </a:p>
          <a:p>
            <a:pPr marL="285750" indent="-285750">
              <a:buFontTx/>
              <a:buChar char="-"/>
            </a:pPr>
            <a:endParaRPr lang="hu-HU" b="1" dirty="0"/>
          </a:p>
          <a:p>
            <a:pPr marL="285750" indent="-285750">
              <a:buFontTx/>
              <a:buChar char="-"/>
            </a:pPr>
            <a:endParaRPr lang="hu-HU" b="1" dirty="0"/>
          </a:p>
          <a:p>
            <a:endParaRPr lang="hu-HU" b="1" dirty="0"/>
          </a:p>
          <a:p>
            <a:pPr marL="285750" indent="-285750">
              <a:buFontTx/>
              <a:buChar char="-"/>
            </a:pPr>
            <a:endParaRPr lang="hu-HU" b="1" dirty="0"/>
          </a:p>
          <a:p>
            <a:pPr marL="285750" indent="-285750">
              <a:buFontTx/>
              <a:buChar char="-"/>
            </a:pPr>
            <a:r>
              <a:rPr lang="hu-HU" b="1" dirty="0"/>
              <a:t>Lépések megtétele</a:t>
            </a:r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  <a:p>
            <a:endParaRPr lang="hu-HU" dirty="0"/>
          </a:p>
        </p:txBody>
      </p:sp>
      <p:sp>
        <p:nvSpPr>
          <p:cNvPr id="17" name="Szövegdoboz 16"/>
          <p:cNvSpPr txBox="1"/>
          <p:nvPr/>
        </p:nvSpPr>
        <p:spPr>
          <a:xfrm>
            <a:off x="4382090" y="1741326"/>
            <a:ext cx="761594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hu-HU" dirty="0"/>
              <a:t>Korábbi képzőhelyek a felsőoktatásban megszűntek</a:t>
            </a:r>
          </a:p>
          <a:p>
            <a:pPr marL="285750" indent="-285750">
              <a:buFontTx/>
              <a:buChar char="-"/>
            </a:pPr>
            <a:r>
              <a:rPr lang="hu-HU" dirty="0"/>
              <a:t>Nem csak felsőfokú, középfokú oktatás sincs</a:t>
            </a:r>
          </a:p>
          <a:p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r>
              <a:rPr lang="hu-HU" dirty="0"/>
              <a:t>BME építőgépészettel érintett oktatói a BME OMTK és a DE bevonásával szakmérnöki képzést készítenek elő                </a:t>
            </a:r>
            <a:r>
              <a:rPr lang="hu-HU" sz="1600" dirty="0"/>
              <a:t>Lassú, bürokratikus, ellenállások</a:t>
            </a:r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r>
              <a:rPr lang="hu-HU" dirty="0"/>
              <a:t>A tagozat elnökségének felvetve ott értő </a:t>
            </a:r>
            <a:r>
              <a:rPr lang="hu-HU" dirty="0" err="1"/>
              <a:t>fülere</a:t>
            </a:r>
            <a:r>
              <a:rPr lang="hu-HU" dirty="0"/>
              <a:t> találva az MMK keretein belül több tagozatnál már bevált Mesteriskolai oktatás lehetősége merült fel </a:t>
            </a:r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r>
              <a:rPr lang="hu-HU" dirty="0"/>
              <a:t>Az elnökség határozata alapján a Tagozat sikerrel pályázott pályamű tervel az MMK feladat alapú támogatására 2022 végén, melyre pozitív válasz érkezett 2023 február végén, így elkészült a 2023/133-AÉFT pályamű.</a:t>
            </a:r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  <a:p>
            <a:endParaRPr lang="hu-HU" dirty="0"/>
          </a:p>
          <a:p>
            <a:endParaRPr lang="hu-HU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710507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096000" y="214146"/>
            <a:ext cx="6116548" cy="362767"/>
          </a:xfrm>
        </p:spPr>
        <p:txBody>
          <a:bodyPr>
            <a:normAutofit/>
          </a:bodyPr>
          <a:lstStyle/>
          <a:p>
            <a:r>
              <a:rPr lang="hu-HU" sz="18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Építőgépész mesteriskola</a:t>
            </a:r>
            <a:endParaRPr lang="hu-H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Képtalálat a következőre: „Magyar Mérnöki kamara logo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930" y="24055"/>
            <a:ext cx="3390900" cy="74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952908" y="481336"/>
            <a:ext cx="380790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300" dirty="0">
                <a:solidFill>
                  <a:schemeClr val="accent5">
                    <a:lumMod val="75000"/>
                  </a:schemeClr>
                </a:solidFill>
              </a:rPr>
              <a:t>Anyagmozgatógépek, Építőgépek és Felvonók Tagozat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215758" y="914400"/>
            <a:ext cx="115892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>
                <a:solidFill>
                  <a:schemeClr val="accent5">
                    <a:lumMod val="75000"/>
                  </a:schemeClr>
                </a:solidFill>
              </a:rPr>
              <a:t>A </a:t>
            </a:r>
            <a:r>
              <a:rPr lang="hu-HU" sz="4000" dirty="0" err="1">
                <a:solidFill>
                  <a:schemeClr val="accent5">
                    <a:lumMod val="75000"/>
                  </a:schemeClr>
                </a:solidFill>
              </a:rPr>
              <a:t>FAPról</a:t>
            </a:r>
            <a:endParaRPr lang="hu-HU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390417" y="1767154"/>
            <a:ext cx="411014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hu-HU" b="1" dirty="0"/>
              <a:t>Megvalósítók</a:t>
            </a:r>
          </a:p>
          <a:p>
            <a:pPr marL="285750" indent="-285750">
              <a:buFontTx/>
              <a:buChar char="-"/>
            </a:pPr>
            <a:endParaRPr lang="hu-HU" b="1" dirty="0"/>
          </a:p>
          <a:p>
            <a:pPr marL="285750" indent="-285750">
              <a:buFontTx/>
              <a:buChar char="-"/>
            </a:pPr>
            <a:endParaRPr lang="hu-HU" b="1" dirty="0"/>
          </a:p>
          <a:p>
            <a:pPr marL="285750" indent="-285750">
              <a:buFontTx/>
              <a:buChar char="-"/>
            </a:pPr>
            <a:endParaRPr lang="hu-HU" b="1" dirty="0"/>
          </a:p>
          <a:p>
            <a:pPr marL="285750" indent="-285750">
              <a:buFontTx/>
              <a:buChar char="-"/>
            </a:pPr>
            <a:endParaRPr lang="hu-HU" b="1" dirty="0"/>
          </a:p>
          <a:p>
            <a:pPr marL="285750" indent="-285750">
              <a:buFontTx/>
              <a:buChar char="-"/>
            </a:pPr>
            <a:r>
              <a:rPr lang="hu-HU" b="1" dirty="0"/>
              <a:t>A pályamű</a:t>
            </a:r>
          </a:p>
          <a:p>
            <a:pPr marL="285750" indent="-285750">
              <a:buFontTx/>
              <a:buChar char="-"/>
            </a:pPr>
            <a:endParaRPr lang="hu-HU" b="1" dirty="0"/>
          </a:p>
          <a:p>
            <a:pPr marL="285750" indent="-285750">
              <a:buFontTx/>
              <a:buChar char="-"/>
            </a:pPr>
            <a:endParaRPr lang="hu-HU" b="1" dirty="0"/>
          </a:p>
          <a:p>
            <a:pPr marL="285750" indent="-285750">
              <a:buFontTx/>
              <a:buChar char="-"/>
            </a:pPr>
            <a:endParaRPr lang="hu-HU" b="1" dirty="0"/>
          </a:p>
          <a:p>
            <a:endParaRPr lang="hu-HU" b="1" dirty="0"/>
          </a:p>
          <a:p>
            <a:pPr marL="285750" indent="-285750">
              <a:buFontTx/>
              <a:buChar char="-"/>
            </a:pPr>
            <a:endParaRPr lang="hu-HU" b="1" dirty="0"/>
          </a:p>
          <a:p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  <a:p>
            <a:endParaRPr lang="hu-HU" dirty="0"/>
          </a:p>
        </p:txBody>
      </p:sp>
      <p:sp>
        <p:nvSpPr>
          <p:cNvPr id="17" name="Szövegdoboz 16"/>
          <p:cNvSpPr txBox="1"/>
          <p:nvPr/>
        </p:nvSpPr>
        <p:spPr>
          <a:xfrm>
            <a:off x="4382090" y="1741326"/>
            <a:ext cx="761594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hu-HU" dirty="0"/>
              <a:t>Gódor Balázs            - FAP témafelelős</a:t>
            </a:r>
          </a:p>
          <a:p>
            <a:pPr marL="285750" indent="-285750">
              <a:buFontTx/>
              <a:buChar char="-"/>
            </a:pPr>
            <a:r>
              <a:rPr lang="hu-HU" dirty="0"/>
              <a:t>Dr. Gyimesi András  - társszerző</a:t>
            </a:r>
          </a:p>
          <a:p>
            <a:pPr marL="285750" indent="-285750">
              <a:buFontTx/>
              <a:buChar char="-"/>
            </a:pPr>
            <a:r>
              <a:rPr lang="hu-HU" dirty="0"/>
              <a:t>Dr. Bohács Gábor     - társszerző</a:t>
            </a:r>
          </a:p>
          <a:p>
            <a:pPr marL="285750" indent="-285750">
              <a:buFontTx/>
              <a:buChar char="-"/>
            </a:pPr>
            <a:r>
              <a:rPr lang="hu-HU" dirty="0"/>
              <a:t>Süle Miklós               - társszerző</a:t>
            </a:r>
          </a:p>
          <a:p>
            <a:pPr marL="285750" indent="-285750">
              <a:buFontTx/>
              <a:buChar char="-"/>
            </a:pPr>
            <a:r>
              <a:rPr lang="hu-HU" dirty="0"/>
              <a:t>Dr. Kása László          - lektor</a:t>
            </a:r>
          </a:p>
          <a:p>
            <a:endParaRPr lang="hu-HU" dirty="0"/>
          </a:p>
          <a:p>
            <a:pPr marL="285750" indent="-285750">
              <a:buFontTx/>
              <a:buChar char="-"/>
            </a:pPr>
            <a:r>
              <a:rPr lang="hu-HU" dirty="0"/>
              <a:t>100 oldalas pályamű készült, mely kitér</a:t>
            </a:r>
          </a:p>
          <a:p>
            <a:pPr marL="742950" lvl="1" indent="-285750">
              <a:buFontTx/>
              <a:buChar char="-"/>
            </a:pPr>
            <a:r>
              <a:rPr lang="hu-HU" dirty="0"/>
              <a:t>A tervezett képzés múltjára, jelentőségére és kihívásaira,</a:t>
            </a:r>
          </a:p>
          <a:p>
            <a:pPr marL="742950" lvl="1" indent="-285750">
              <a:buFontTx/>
              <a:buChar char="-"/>
            </a:pPr>
            <a:r>
              <a:rPr lang="hu-HU" dirty="0"/>
              <a:t>A képzés tervezett felépítésére, a szükséges kompetenciákra</a:t>
            </a:r>
          </a:p>
          <a:p>
            <a:pPr marL="742950" lvl="1" indent="-285750">
              <a:buFontTx/>
              <a:buChar char="-"/>
            </a:pPr>
            <a:r>
              <a:rPr lang="hu-HU" dirty="0"/>
              <a:t>A tantárgyakra és azok részletes tematikájára</a:t>
            </a:r>
          </a:p>
          <a:p>
            <a:pPr marL="742950" lvl="1" indent="-285750">
              <a:buFontTx/>
              <a:buChar char="-"/>
            </a:pPr>
            <a:r>
              <a:rPr lang="hu-HU" dirty="0"/>
              <a:t>A szükséges óraszámokra</a:t>
            </a:r>
          </a:p>
          <a:p>
            <a:pPr marL="742950" lvl="1" indent="-285750">
              <a:buFontTx/>
              <a:buChar char="-"/>
            </a:pPr>
            <a:r>
              <a:rPr lang="hu-HU" dirty="0"/>
              <a:t>Az oktatók és hallgatók felé támasztott követelményekre</a:t>
            </a:r>
          </a:p>
          <a:p>
            <a:pPr marL="742950" lvl="1" indent="-285750">
              <a:buFontTx/>
              <a:buChar char="-"/>
            </a:pPr>
            <a:r>
              <a:rPr lang="hu-HU" dirty="0"/>
              <a:t>egészen az oktatási hétre lebontott képzési menetrendig.</a:t>
            </a:r>
          </a:p>
          <a:p>
            <a:pPr marL="742950" lvl="1" indent="-285750">
              <a:buFontTx/>
              <a:buChar char="-"/>
            </a:pPr>
            <a:endParaRPr lang="hu-HU" dirty="0"/>
          </a:p>
          <a:p>
            <a:pPr marL="742950" lvl="1" indent="-285750">
              <a:buFontTx/>
              <a:buChar char="-"/>
            </a:pPr>
            <a:r>
              <a:rPr lang="hu-HU" dirty="0"/>
              <a:t>Lektorált anyag, külön is közölt lektori véleménnyel</a:t>
            </a:r>
          </a:p>
          <a:p>
            <a:endParaRPr lang="hu-HU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00079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096000" y="214146"/>
            <a:ext cx="6116548" cy="362767"/>
          </a:xfrm>
        </p:spPr>
        <p:txBody>
          <a:bodyPr>
            <a:normAutofit/>
          </a:bodyPr>
          <a:lstStyle/>
          <a:p>
            <a:r>
              <a:rPr lang="hu-HU" sz="18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Építőgépész mesteriskola</a:t>
            </a:r>
            <a:endParaRPr lang="hu-H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Képtalálat a következőre: „Magyar Mérnöki kamara logo”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930" y="24055"/>
            <a:ext cx="3390900" cy="74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952908" y="481336"/>
            <a:ext cx="380790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300" dirty="0">
                <a:solidFill>
                  <a:schemeClr val="accent5">
                    <a:lumMod val="75000"/>
                  </a:schemeClr>
                </a:solidFill>
              </a:rPr>
              <a:t>Anyagmozgatógépek, Építőgépek és Felvonók Tagozat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215758" y="914400"/>
            <a:ext cx="115892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>
                <a:solidFill>
                  <a:schemeClr val="accent5">
                    <a:lumMod val="75000"/>
                  </a:schemeClr>
                </a:solidFill>
              </a:rPr>
              <a:t>Szemelvények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EAC82486-09A6-4B9F-8DBA-C4676677B52C}"/>
              </a:ext>
            </a:extLst>
          </p:cNvPr>
          <p:cNvSpPr txBox="1"/>
          <p:nvPr/>
        </p:nvSpPr>
        <p:spPr>
          <a:xfrm>
            <a:off x="5457826" y="6319874"/>
            <a:ext cx="6754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dirty="0">
                <a:solidFill>
                  <a:schemeClr val="accent5">
                    <a:lumMod val="75000"/>
                  </a:schemeClr>
                </a:solidFill>
              </a:rPr>
              <a:t>Dr. Gyimesi András – Multi-</a:t>
            </a:r>
            <a:r>
              <a:rPr lang="hu-HU" dirty="0" err="1">
                <a:solidFill>
                  <a:schemeClr val="accent5">
                    <a:lumMod val="75000"/>
                  </a:schemeClr>
                </a:solidFill>
              </a:rPr>
              <a:t>engineering</a:t>
            </a:r>
            <a:r>
              <a:rPr lang="hu-HU" dirty="0">
                <a:solidFill>
                  <a:schemeClr val="accent5">
                    <a:lumMod val="75000"/>
                  </a:schemeClr>
                </a:solidFill>
              </a:rPr>
              <a:t> Kft.     – 2019. november 22.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C9AD055-4087-B947-970F-71696DEC3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788" y="1676400"/>
            <a:ext cx="4643022" cy="5099214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FF1A934C-AE4E-A0CA-0706-503421B7CA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7180" y="654250"/>
            <a:ext cx="5810549" cy="5588287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0336652C-C239-8485-7A83-8ED68C92D976}"/>
              </a:ext>
            </a:extLst>
          </p:cNvPr>
          <p:cNvSpPr txBox="1"/>
          <p:nvPr/>
        </p:nvSpPr>
        <p:spPr>
          <a:xfrm>
            <a:off x="3272162" y="1083734"/>
            <a:ext cx="4110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11 db adatlap</a:t>
            </a:r>
          </a:p>
        </p:txBody>
      </p:sp>
    </p:spTree>
    <p:extLst>
      <p:ext uri="{BB962C8B-B14F-4D97-AF65-F5344CB8AC3E}">
        <p14:creationId xmlns:p14="http://schemas.microsoft.com/office/powerpoint/2010/main" val="432041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096000" y="214146"/>
            <a:ext cx="6116548" cy="362767"/>
          </a:xfrm>
        </p:spPr>
        <p:txBody>
          <a:bodyPr>
            <a:normAutofit/>
          </a:bodyPr>
          <a:lstStyle/>
          <a:p>
            <a:r>
              <a:rPr lang="hu-HU" sz="18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Építőgépész mesteriskola</a:t>
            </a:r>
            <a:endParaRPr lang="hu-H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Képtalálat a következőre: „Magyar Mérnöki kamara logo”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930" y="24055"/>
            <a:ext cx="3390900" cy="74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952908" y="481336"/>
            <a:ext cx="380790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300" dirty="0">
                <a:solidFill>
                  <a:schemeClr val="accent5">
                    <a:lumMod val="75000"/>
                  </a:schemeClr>
                </a:solidFill>
              </a:rPr>
              <a:t>Anyagmozgatógépek, Építőgépek és Felvonók Tagozat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215758" y="914400"/>
            <a:ext cx="115892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>
                <a:solidFill>
                  <a:schemeClr val="accent5">
                    <a:lumMod val="75000"/>
                  </a:schemeClr>
                </a:solidFill>
              </a:rPr>
              <a:t>Szemelvények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0336652C-C239-8485-7A83-8ED68C92D976}"/>
              </a:ext>
            </a:extLst>
          </p:cNvPr>
          <p:cNvSpPr txBox="1"/>
          <p:nvPr/>
        </p:nvSpPr>
        <p:spPr>
          <a:xfrm>
            <a:off x="3272162" y="1083734"/>
            <a:ext cx="6176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10 oldal képzési struktúra általános áttekintés</a:t>
            </a:r>
          </a:p>
          <a:p>
            <a:r>
              <a:rPr lang="hu-HU" dirty="0"/>
              <a:t>40 oldal képzési struktúra és tematika részletezés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D9ACBAC7-1602-F737-5219-F6EA6B938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755" y="1730065"/>
            <a:ext cx="3413827" cy="5070304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6AC4DC62-8B02-FE96-FB55-C8C4E85188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4934" y="1791620"/>
            <a:ext cx="3412057" cy="5036090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9C4D8BFB-25E7-292C-4945-70F1E8EE9E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7996" y="1762962"/>
            <a:ext cx="4102311" cy="518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52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096000" y="214146"/>
            <a:ext cx="6116548" cy="362767"/>
          </a:xfrm>
        </p:spPr>
        <p:txBody>
          <a:bodyPr>
            <a:normAutofit/>
          </a:bodyPr>
          <a:lstStyle/>
          <a:p>
            <a:r>
              <a:rPr lang="hu-HU" sz="18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Építőgépész mesteriskola</a:t>
            </a:r>
            <a:endParaRPr lang="hu-H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Képtalálat a következőre: „Magyar Mérnöki kamara logo”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930" y="24055"/>
            <a:ext cx="3390900" cy="74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952908" y="481336"/>
            <a:ext cx="380790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300" dirty="0">
                <a:solidFill>
                  <a:schemeClr val="accent5">
                    <a:lumMod val="75000"/>
                  </a:schemeClr>
                </a:solidFill>
              </a:rPr>
              <a:t>Anyagmozgatógépek, Építőgépek és Felvonók Tagozat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215758" y="914400"/>
            <a:ext cx="115892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>
                <a:solidFill>
                  <a:schemeClr val="accent5">
                    <a:lumMod val="75000"/>
                  </a:schemeClr>
                </a:solidFill>
              </a:rPr>
              <a:t>További megtörtént lépések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49D67189-82ED-22EB-1046-D01BBB04B6C3}"/>
              </a:ext>
            </a:extLst>
          </p:cNvPr>
          <p:cNvSpPr txBox="1"/>
          <p:nvPr/>
        </p:nvSpPr>
        <p:spPr>
          <a:xfrm>
            <a:off x="390417" y="1767154"/>
            <a:ext cx="41101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hu-HU" b="1" dirty="0"/>
              <a:t>Egyeztetések az MMK-</a:t>
            </a:r>
            <a:r>
              <a:rPr lang="hu-HU" b="1" dirty="0" err="1"/>
              <a:t>val</a:t>
            </a:r>
            <a:r>
              <a:rPr lang="hu-HU" b="1" dirty="0"/>
              <a:t>:</a:t>
            </a:r>
          </a:p>
          <a:p>
            <a:pPr marL="285750" indent="-285750">
              <a:buFontTx/>
              <a:buChar char="-"/>
            </a:pPr>
            <a:endParaRPr lang="hu-HU" b="1" dirty="0"/>
          </a:p>
          <a:p>
            <a:pPr marL="285750" indent="-285750">
              <a:buFontTx/>
              <a:buChar char="-"/>
            </a:pPr>
            <a:endParaRPr lang="hu-HU" b="1" dirty="0"/>
          </a:p>
          <a:p>
            <a:pPr marL="285750" indent="-285750">
              <a:buFontTx/>
              <a:buChar char="-"/>
            </a:pPr>
            <a:endParaRPr lang="hu-HU" b="1" dirty="0"/>
          </a:p>
          <a:p>
            <a:pPr marL="285750" indent="-285750">
              <a:buFontTx/>
              <a:buChar char="-"/>
            </a:pPr>
            <a:r>
              <a:rPr lang="hu-HU" b="1" dirty="0"/>
              <a:t>Újabb egyeztetés a</a:t>
            </a:r>
            <a:br>
              <a:rPr lang="hu-HU" b="1" dirty="0"/>
            </a:br>
            <a:r>
              <a:rPr lang="hu-HU" b="1" dirty="0"/>
              <a:t>potenciális oktatókkal:</a:t>
            </a:r>
          </a:p>
          <a:p>
            <a:pPr marL="285750" indent="-285750">
              <a:buFontTx/>
              <a:buChar char="-"/>
            </a:pPr>
            <a:endParaRPr lang="hu-HU" b="1" dirty="0"/>
          </a:p>
          <a:p>
            <a:pPr marL="285750" indent="-285750">
              <a:buFontTx/>
              <a:buChar char="-"/>
            </a:pPr>
            <a:endParaRPr lang="hu-HU" b="1" dirty="0"/>
          </a:p>
          <a:p>
            <a:pPr marL="285750" indent="-285750">
              <a:buFontTx/>
              <a:buChar char="-"/>
            </a:pPr>
            <a:r>
              <a:rPr lang="hu-HU" b="1" dirty="0"/>
              <a:t>Információ gyűjtés:</a:t>
            </a:r>
          </a:p>
          <a:p>
            <a:pPr marL="285750" indent="-285750">
              <a:buFontTx/>
              <a:buChar char="-"/>
            </a:pPr>
            <a:endParaRPr lang="hu-HU" b="1" dirty="0"/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  <a:p>
            <a:endParaRPr lang="hu-HU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DC97F15E-0A1D-A288-BF0B-E8047F87989A}"/>
              </a:ext>
            </a:extLst>
          </p:cNvPr>
          <p:cNvSpPr txBox="1"/>
          <p:nvPr/>
        </p:nvSpPr>
        <p:spPr>
          <a:xfrm>
            <a:off x="4382090" y="1741326"/>
            <a:ext cx="761594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hu-HU" dirty="0"/>
              <a:t>Szabó Dávid képzési koordinátor bevonása, a képzés tárgyi feltételeinek áttekintése lehetséges kezdőidőpont egyeztetése – 2025 tavasz eleje</a:t>
            </a:r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r>
              <a:rPr lang="hu-HU" dirty="0"/>
              <a:t>A korábban oktatási feladatokra jelentkezők újra felkeresése, egyeztetés a kapacitás valós felmérése, újabb potenciálok bevonása</a:t>
            </a:r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  <a:p>
            <a:r>
              <a:rPr lang="hu-HU" dirty="0"/>
              <a:t>- Képzési koordinátortól a napokban (csütörtök) feltételek pontosításáról kaptunk információt, illetve az akkreditáció és a képzés befogadásának feltételrendszerét illetve a teendők listáját megkaptuk</a:t>
            </a:r>
          </a:p>
          <a:p>
            <a:endParaRPr lang="hu-HU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371308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096000" y="214146"/>
            <a:ext cx="6116548" cy="362767"/>
          </a:xfrm>
        </p:spPr>
        <p:txBody>
          <a:bodyPr>
            <a:normAutofit/>
          </a:bodyPr>
          <a:lstStyle/>
          <a:p>
            <a:r>
              <a:rPr lang="hu-HU" sz="18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Építőgépész mesteriskola</a:t>
            </a:r>
            <a:endParaRPr lang="hu-H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Képtalálat a következőre: „Magyar Mérnöki kamara logo”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930" y="24055"/>
            <a:ext cx="3390900" cy="74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952908" y="481336"/>
            <a:ext cx="380790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300" dirty="0">
                <a:solidFill>
                  <a:schemeClr val="accent5">
                    <a:lumMod val="75000"/>
                  </a:schemeClr>
                </a:solidFill>
              </a:rPr>
              <a:t>Anyagmozgatógépek, Építőgépek és Felvonók Tagozat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215758" y="914400"/>
            <a:ext cx="115892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>
                <a:solidFill>
                  <a:schemeClr val="accent5">
                    <a:lumMod val="75000"/>
                  </a:schemeClr>
                </a:solidFill>
              </a:rPr>
              <a:t>Teendők és információk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49D67189-82ED-22EB-1046-D01BBB04B6C3}"/>
              </a:ext>
            </a:extLst>
          </p:cNvPr>
          <p:cNvSpPr txBox="1"/>
          <p:nvPr/>
        </p:nvSpPr>
        <p:spPr>
          <a:xfrm>
            <a:off x="390417" y="1767154"/>
            <a:ext cx="41101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hu-HU" b="1" dirty="0"/>
              <a:t>Ami szükséges az indításhoz:</a:t>
            </a:r>
          </a:p>
          <a:p>
            <a:pPr marL="285750" indent="-285750">
              <a:buFontTx/>
              <a:buChar char="-"/>
            </a:pPr>
            <a:endParaRPr lang="hu-HU" b="1" dirty="0"/>
          </a:p>
          <a:p>
            <a:pPr marL="285750" indent="-285750">
              <a:buFontTx/>
              <a:buChar char="-"/>
            </a:pPr>
            <a:endParaRPr lang="hu-HU" b="1" dirty="0"/>
          </a:p>
          <a:p>
            <a:pPr marL="285750" indent="-285750">
              <a:buFontTx/>
              <a:buChar char="-"/>
            </a:pPr>
            <a:endParaRPr lang="hu-HU" b="1" dirty="0"/>
          </a:p>
          <a:p>
            <a:pPr marL="285750" indent="-285750">
              <a:buFontTx/>
              <a:buChar char="-"/>
            </a:pPr>
            <a:endParaRPr lang="hu-HU" b="1" dirty="0"/>
          </a:p>
          <a:p>
            <a:pPr marL="285750" indent="-285750">
              <a:buFontTx/>
              <a:buChar char="-"/>
            </a:pPr>
            <a:endParaRPr lang="hu-HU" b="1" dirty="0"/>
          </a:p>
          <a:p>
            <a:pPr marL="285750" indent="-285750">
              <a:buFontTx/>
              <a:buChar char="-"/>
            </a:pPr>
            <a:endParaRPr lang="hu-HU" b="1" dirty="0"/>
          </a:p>
          <a:p>
            <a:pPr marL="285750" indent="-285750">
              <a:buFontTx/>
              <a:buChar char="-"/>
            </a:pPr>
            <a:endParaRPr lang="hu-HU" b="1" dirty="0"/>
          </a:p>
          <a:p>
            <a:pPr marL="285750" indent="-285750">
              <a:buFontTx/>
              <a:buChar char="-"/>
            </a:pPr>
            <a:r>
              <a:rPr lang="hu-HU" b="1" dirty="0"/>
              <a:t>Oktatók és oktatási anyag:</a:t>
            </a:r>
          </a:p>
          <a:p>
            <a:pPr marL="285750" indent="-285750">
              <a:buFontTx/>
              <a:buChar char="-"/>
            </a:pPr>
            <a:endParaRPr lang="hu-HU" b="1" dirty="0"/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  <a:p>
            <a:endParaRPr lang="hu-HU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DC97F15E-0A1D-A288-BF0B-E8047F87989A}"/>
              </a:ext>
            </a:extLst>
          </p:cNvPr>
          <p:cNvSpPr txBox="1"/>
          <p:nvPr/>
        </p:nvSpPr>
        <p:spPr>
          <a:xfrm>
            <a:off x="4382090" y="1741326"/>
            <a:ext cx="761594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hu-HU" dirty="0"/>
              <a:t>Szakmai tagozat befogadó nyilatkozata az MMK felé (elnökség megteszi)</a:t>
            </a:r>
          </a:p>
          <a:p>
            <a:pPr marL="285750" indent="-285750">
              <a:buFontTx/>
              <a:buChar char="-"/>
            </a:pPr>
            <a:r>
              <a:rPr lang="hu-HU" dirty="0" err="1"/>
              <a:t>Tanusítási</a:t>
            </a:r>
            <a:r>
              <a:rPr lang="hu-HU" dirty="0"/>
              <a:t> szabályrend </a:t>
            </a:r>
            <a:r>
              <a:rPr lang="hu-HU" dirty="0" err="1"/>
              <a:t>kiolgozása</a:t>
            </a:r>
            <a:r>
              <a:rPr lang="hu-HU" dirty="0"/>
              <a:t> a képzés kapcsán (főtitkári segítséget kapunk)</a:t>
            </a:r>
          </a:p>
          <a:p>
            <a:pPr marL="285750" indent="-285750">
              <a:buFontTx/>
              <a:buChar char="-"/>
            </a:pPr>
            <a:r>
              <a:rPr lang="hu-HU" dirty="0"/>
              <a:t>Az MMK elnökségének jóváhagyása – Ha megvagyunk a fentiekkel (?)</a:t>
            </a:r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r>
              <a:rPr lang="hu-HU" dirty="0"/>
              <a:t>A képzés elindulásának financiális feltétele min. 40 fő jelentkezése</a:t>
            </a:r>
          </a:p>
          <a:p>
            <a:r>
              <a:rPr lang="hu-HU" dirty="0"/>
              <a:t>     (előzetes igényfelmérés alapján 50 fő körüli elért tag jelezte érdeklődését)</a:t>
            </a:r>
          </a:p>
          <a:p>
            <a:endParaRPr lang="hu-HU" dirty="0"/>
          </a:p>
          <a:p>
            <a:pPr marL="285750" indent="-285750">
              <a:buFontTx/>
              <a:buChar char="-"/>
            </a:pPr>
            <a:r>
              <a:rPr lang="hu-HU" dirty="0"/>
              <a:t>Az egyéb mesteriskolákhoz igazodva 10-11 hét alatt kell heti 1-1,5 napos oktatással számolva leosztani a feladatokat. Az előadásanyagok MMK sablon alapján kell hogy elkészüljenek, formai követelményeket betartva.</a:t>
            </a:r>
          </a:p>
          <a:p>
            <a:pPr marL="285750" indent="-285750">
              <a:buFontTx/>
              <a:buChar char="-"/>
            </a:pPr>
            <a:r>
              <a:rPr lang="hu-HU" dirty="0"/>
              <a:t>A fentieknek megfelelő órarend tervezése folyamatban van és az oktatókkal folyamatos egyeztetés lesz az oktatási anyag tekintetében. </a:t>
            </a:r>
          </a:p>
          <a:p>
            <a:pPr marL="285750" indent="-285750">
              <a:buFontTx/>
              <a:buChar char="-"/>
            </a:pPr>
            <a:endParaRPr lang="hu-HU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AFD65E38-6285-9454-D059-0402E41827ED}"/>
              </a:ext>
            </a:extLst>
          </p:cNvPr>
          <p:cNvSpPr txBox="1"/>
          <p:nvPr/>
        </p:nvSpPr>
        <p:spPr>
          <a:xfrm>
            <a:off x="1028592" y="5620434"/>
            <a:ext cx="1040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/>
              <a:t>A </a:t>
            </a:r>
            <a:r>
              <a:rPr lang="hu-HU" b="1" u="sng" dirty="0"/>
              <a:t>legkorábbi</a:t>
            </a:r>
            <a:r>
              <a:rPr lang="hu-HU" b="1" dirty="0"/>
              <a:t> kezdés időpontja igazodva az MMK képzési tervéhez: 2025. április</a:t>
            </a:r>
          </a:p>
        </p:txBody>
      </p:sp>
    </p:spTree>
    <p:extLst>
      <p:ext uri="{BB962C8B-B14F-4D97-AF65-F5344CB8AC3E}">
        <p14:creationId xmlns:p14="http://schemas.microsoft.com/office/powerpoint/2010/main" val="4254026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éptalálat a következőre: „Magyar Mérnöki kamara logo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930" y="24055"/>
            <a:ext cx="3390900" cy="74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952908" y="481336"/>
            <a:ext cx="380790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300" dirty="0">
                <a:solidFill>
                  <a:schemeClr val="accent5">
                    <a:lumMod val="75000"/>
                  </a:schemeClr>
                </a:solidFill>
              </a:rPr>
              <a:t>Anyagmozgatógépek, Építőgépek és Felvonók Tagozat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460375" y="3354439"/>
            <a:ext cx="115892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dirty="0">
                <a:solidFill>
                  <a:schemeClr val="accent5">
                    <a:lumMod val="75000"/>
                  </a:schemeClr>
                </a:solidFill>
              </a:rPr>
              <a:t>KÖSZÖNÖM A FIGYELMET!</a:t>
            </a:r>
          </a:p>
        </p:txBody>
      </p:sp>
      <p:sp>
        <p:nvSpPr>
          <p:cNvPr id="23" name="AutoShape 3" descr="data:image/jpeg;base64,/9j/4AAQSkZJRgABAQAAAQABAAD/2wCEAAkGBhQSERUTEhMVFBUWFhsaGRgWGR0bGxobHRcgGxwbHh8fGyYfHRkjGxkfHy8gIycpLCwsHB8xNTAqNSYrLCkBCQoKDgwOGg8PGiokHyQqLCwsLCwpLCwpLCksLCwsKSwsLCwsLCwsLCwsLCwpLCwpLCwsLCwsLCkpLCwsLCwsLP/AABEIALYBFgMBIgACEQEDEQH/xAAaAAACAwEBAAAAAAAAAAAAAAAEBQADBgIB/8QAVBAAAgECBAQCBQULCAcHBAMAAQIRAyEABBIxEyJBUQVhIzJxgZEGFDNCsSRDUlNikqHB0dTwNERygpOj0tNjc4Oiw+HxFXSUpLTC41TE5PQWZLP/xAAaAQEBAQEBAQEAAAAAAAAAAAADAgQBAAUG/8QAKBEAAgICAQQCAQQDAAAAAAAAAAECEQMhMRIiQWEyUfATcaHhBMHx/9oADAMBAAIRAxEAPwDj/tatIJoZgz5Fvj6I7eeCqfiDkTwK4P8ARP8AkYDX5WLH0n6D+9XOLE+VKg/SSP6P7cz+rH55xf0fbTQxymaqOwXg1VE3YiIHU3pCbDAvj/iNSmqsisru3EYAxpEFEGwj2b2HbBVDPiqoFNyDUbSpjYLBYn0hESQPjhY3ypGupcga5HKxgEwgu6i4AO5mfLHYR3webOV8WrGYpZhwDEqxYe4ikZHmPLBdDxKof5vXHtQ/5GA//wCUrb0pFu3w/nIx0PlKB99n+r+3NYqUb8Ep0MFztTYUK35p/wAjBdBncDXTqKDUBk2gINU/RjeR8PLC0fKKmfrn4f8AzHBOe8Q0oWDWWmoIg2LMrTYsZ0OZ32xCjsuxTV8Trh2U06zDUYCt5ztoYn1rdfK2Ccvn6nXK5i/dCftobYoPypG7PpM3GgiJuPv6z8B7Ix5S+UCz9L+g/Yc3hXF1wHfsaJnXA/k9X8wj/gDti2lm6hj0FUXj1Y3t+K2wDR8fQ21/H/8AYODfD/Flaqq6g15j2CT99PQYBx9CWV/KbMVKcMgeDWeYgWKoYupiTfY9dsA5bxhjDcGsQf8ARz/9vgnxnxU0uEGa5DljpJkB2A2ZRML3i+1pIdL5RLP0uw/K+w5u+Hrt4DvYzp+JH8VU/M2/uMXfP2/Ab4D/AC8L6fygWfpJU+bfaczggeLj8L/eP7zjNKIsWHvVZqBMEHVUWIF5y7N0UDdRf/pjL+HeO6hdCSN5Rf1ZY/bjU5fNGpTQg/fHVo/1BYH1zsRtPuxm8h8pNQux84NQfbmh9mHgu3gNvYzo+LiByR/VUfo4QwSPEvKPcn+DASeN39dvzqn71gk+JN0qD+0f96wEobEUg7w7NNUcJBhhDWTY8u4E/Wwi8V8TFKrTFTSOJQRp0U41QUfdD1Tbzw4yvivMvMPe7Ha5+/Ht274G8fzTUeGSx+lq0yQamwbUp5ag+qYxeKuCZ6ZRl/H6cCCo/q0x+zBX/aotBX4J+3AdPxl/w3+NaP8A/Q4JHiFT8I7dWq/4pnEzgkylKwhM+WOlYM9Ain7GnHHygzWinxiFA9G5gfVqDQ1taizqOtg2O18TcGbH31P24LFRqqBe5NMnU0SyEoTPZ1A/rY5ipSo9kurFGS+UCEQrL/un7KxwaPFx0P8AH9thPkvFXK21WtA4pgjpbLkSPLB1PxOp11f3n7tismOmcjKw0eLdN58v/mwbRfiKQeWDpJ5hEiJPNMg6T7NWFS+Ltte89X/d8HZfxIydSyCYgMd9jbhjcHznBLtZcla0LMn41Eoxh1JDA6rMDBF6hODh4pP8NgTxxOGy1DHOSjsdHrrcG9FiSyQ3uxRT8SHUj/cP/AGEnBcpExlYz/7S8vhr/UuCMrmS3LfY3Ja1pm6i3e9hOFSeIL3W/wDq/wDLHXBVPPgMDyyFvdNoufVHT2DA1QjVomercB9JB0sJWS5gbFbIY0taO0YmCauTTMLFRBUCn1W0mLWYWaLSPcMTDJwrYNyWhMviCC4SkPZ83t/eYZ5XPK8QVmYgGkTc+Ui+A6fgGXUQdBubmre/T1hixchlqQFQBBBADa9UMdvrW63PbEuSfDZVejzxXxXQGkBl1KixpuCG19IB0hj/AF1G+Fr16JLMKabCZeje1gQWsRcXAiMW+LeHUqi8PWqCmSIbRZjDGJqD6ugfHucB5f5P0BAeuN/xiL9jkhQOnnPsZdKXJLT+g5PF0P1KP52W+O+Cst42BY6FHk9Dt2Ez0wIngGVBJ4wM/wCmt8AcGjwzLdqJ/rt/iwbcfFnUvQfSz4LAatzFjT/wYU+K+K6QGcKS5brTEqCApBZbXqNNzsb4PpZegg1aKUbcokjVIudwNOq/QezCrx/wilWcDiCmaQ0gSgjdiRNRbS38Rj2Or2el6KKWcRTypRE/lZbr7d4wTT8YhrCiD5Nlh+rFVDwDLGQaoMkG1UCPIaXO+/w7YOy/gmWT6yt/SqE+f4WElKPslIMoeMBhIZfMB6Rj3hYxfS8SnUVYEhSRdCJ2vCz1wFT8Nyw2FH3sT9pOCOHRRHYcMal0SsSCxtPa46+WAW35K1Qn8YzaakDqhIpow1GiI1AORzqB9afO+OKXiagWWiPLVlcTxbwulUzL1GqaLhSuumvqDSLtUBAsOnTF+X8Cy8zxSf8AbWPSYDGx9uNMnFLyQgnKeLKeVuGO3NQv7lBwb/2mv4Q/Opf4cCp4TlwAJU/7U3/Ti35rR7U/zh+zGWXqxVQSuY1cMLcGo4J5DB4e9ljYkd7jGTyOaoxIpUgbj+be+Jba0+eNflmRBTVQOaq0aWBBOiImIBg7eRxksj4TQH31x7K1JTF+WNRgyZuOmHx108hvkPy3iFIGClKD/wB1HvsThqM4kWgCOhpR7rRGAqPh+X6uze3MD9SjBQy9AACx9tUH7Rgp86suJ2ubAIgn3cLr7sD/ACihkqNUUFUem/MtNvXXTq5oEhhBvti5adAdF/tFx34sqPTalBGqgDAYSAjlgQWEEgj+Jx3E+45Mz1M0hBFKl+Zlbf3vvw2y9RNPIqAdglH9RjC3L+H0YEF4jbj0LfAEnuMM6OWy49vY1UP6sXlPR/Y7Yj8Ef2dP/FgmnmyVcANJGpeRbugBGxuZUAbdBinTR7L+ev7MW5Z0VlZVEqTs6n42/Z13xnTpltaEGeydMViRSVuIFqA8FWkONUzxlkzIMDBWRpIBAogdxwV/RFU2xZ494erhORjwjoEGn6rc6+upEAEgezvirIZAAiQR5F6PwhaWNM2nGw4LYWB/ov7gf48EUHsJWDqEeijpv6x+P6MeCgsbD85f8GPVoLI5Rb8pfZ2BxmbFSR1n8vx6ZSBzH6yn11WUNipuJWxGwwh8OoHcU9wN6Vb9dYwcaPKIq2A06jBMi0EaW26ECPInCHP+FenLpScazq5VpHS08wlrghh+nGiErjQVUwkI0Xpr/ZVP83ti/LEyAyxI6I6ixkbsR7e+LaWX5RIafMj9Vvhixsv5N/HvwEn6FSOsnmGVBuCJ2Vxv7TPT+Jx5geplyoGjWrARZQbR2kAAwPgMTE7PdKADWqR9LS9kpb+9xbTrsE4jvTqorRpQrLFogEhyALdek4WpxdtOYkf0L+0/N4x7mfo6Yq8TQ1aSKhUEhUkgRTWJIiIM22nDKOzliYVnNapL0zBLFmRQJYhjq1kxewJjYd8G0MxUIDcTKgkT69EGCLzy4U5nMk1X1Ky63L7xp6lfVMiLQPL2YYZDP1CQs5gEiYD7k31fQEBYvf241SjoJMbZfxByL18vPYOhg3t64sAP4icE8Zvx9H28v+bgRErMNQ+cmRI9K9x/4bFpSvExX/tKk/8Ap9sZZRFTYfTd1UNrSqAxMKu5C7esdiRtfmxlKmfqGu5aogYs0FlUCTzaSWJ3MgfqBgOM7UZEpNX16RX5gzMxgKTN6anfsCLeVkni7NxSCjKzS3KWEkxYQCe3vJw2GP2TIY0s08BhXy4HUakEHt6k288M6OYJ+/0j2jSZHf1hfCPw7POQfp5AlvS1h0JL2p7QBPX44Z8KsOmYPnxa52t+K/gRjk4HIyDqbE/fqQ9yn/3YvgpTZzURwCsKABLBhAmTeCQLbkYXaa2+mtbpxK36PRXGOq9bStE1g6g5hPXZzAUFpuoO8HbftgVF2W3oQ1PFH+cVGLU1klobSOUtIiVJLX/VhnQzjA/S0COnPTv2FkFjOE3ijuK5LK6NOoBWe1psAJ3tPkeuGGTrVPVmsIsYq1rHbohsTPvPnjXONqwk6Y7SrMekpQeo0e/62LkEj6Wn8B/iwuVaoG1fb8KufhNPF1IVQYIre3VVP6TTA22xilCuGMpDOpX4NEVCyvpYkQO6kGYnaAT5A4xuT8UYliWRW1Hfhibx9ZTAERbDzxqsEFBTrJZa3rFiZZdKyI2kHfYTHXGarMwrVbVAQ7ghWfzsIFhH6PYJ1YY9oUnuzR5LxCbGrS9z027Abad/43sbTrz98T/cP/uwly1diYDV+umKlY97WSLCPaCDg4I4/wDqO29f9Ho5iOuBnDZakMJP4a/BP8WLvEK/ApipK1NNgu0ywJA93Q9cDU0JB+m26mqPtUXxT4hmSMwtMq08BGAliGYVAYiIBKFhM7RbbEY13HZ8CTwvxUgDSyAdiaKkHqJKSYm18aGhntQ+kT3GmbbA2PWMYrKVmEkcX8oB3GxtcLvONDlKjsN65PTmr36T9HZT59vLGjNi8kQkOxVP4S/Cn+3FlM6pHERbdQkYXUC/ar7+Kftpjrg7Ko2sAh4JAvxP8I6eeMTVMbwL/lB4gBTgmS9NA0heVlqGDtp9ZSl7frG8M8aY2ZqYvBvRHS5ixsB/EYr8erT84prJIdy28RKl2BHVXBIG/M34WFGSzLjrVkXsanMDfpSO9vf7cbFBSgCnTNkuZ/KT+7/bj3i+afCnhVQrNYhqxHnxff8AzbvbBqyer/7/APkYySjQ6dhoGoA6ljqAEJMXIAggmJtffCn5RZ8JykB3L61bShVZAWoDqtDGHB7FT3wyyK6iBLArrNy0WFpJpi38XxmM9XD5YOsn1Rc3p6TpW2g6gUKqYEEgROGwLYU+R34fng62C/Clf3A2jbBit5L+an7cY3w3OabS4G+4+J+526Dp0g98aKhUnqT7/wD8cYnLj6WXGVjEpO6Kfain9eJgIz3j3j9dHHuAEFVTKSJ4Z/3u5/8A7Y/gHzx7n6M0kkFVp1AWgc3rA8vpXM2AgxeOhOFtCtTKiayTHQ0B7rZQ9D59cM8hpfk4oIB4hKshPKDbT82QGSQLkHzGN7jRmTEHioIr1HawJM2nY2jmvcDeOotijLoPVKjUt9heYm/HAiMdeO5pGNPR6i0xew1TsfVNyAOm8+UjUiuxZvcRt1FqB/5Y1RVxQcuR7kqqEAGkDNtkF+igHM+qAN8FBKdzwljr9Bf/AM154T5ZoJM1DaDE3HX+amIi+GdOodtVYiLECpcdrZObDrgZRKTLPEqYfKEBQqU3BMGkN4EDRVYA2O5G/kcKPHCvGZmAIeDYKdhyxLAREA+w9saPIVG5lbiaANZLiqBygwOagiwSwkTsMZnxirLooDadIIY6gWDKpEjQSOvxxzH8qOyeitNAIhUnr9EQbAEXrX64bZKrRYCaaEH/ALv6253rbXt78J6FQkBfSW9WOL3nTalO5t/zwbl+IOYLWI6gcbaf9T3HxGFnG0QmNFFC3o6c9L5Xa9vpse55qfABAASnmEdgjUp2iBw3a9hvuPZi1GqR/OJ9mZ/ysX5ViRUFRqipoZmZxWtAKj10C/X2n7MZ2mtiJmc+U18zULgEM5Kzp912YDSRH6D0wLl2W0JTtYTwYO9o4tzfBXyhzeplUKyhFERN1bmX1U6IQPdijJsWseLIiD6eeg6J9Xf2Y0x3AJ1Y1y/B60qfv+bTax1TU3392CA1AxyUvK+V+H0nngPLuwAU8YdQfTiD0b1BvhpTap1FeR55j4+r1wMostNHGbrp9ysAB6UoNLU41aw0nSSkCSd5kDvjK5mkFcqVTWLzyDULkzqYEnt5d8bJxNFuKHhalMjVxSSS0kDWB0Xpsb4y/iVVmqyNQK8sguCdJgEwtmgD4YvEnZMmj2jWUkEohU7/AEPfdRxPP9Pnhtl69KLpSmBInLCQb2mptGAKdNt14sRzDVWPxPD2J+Hwwd4cagMaa8RIg19usaadxMDHJxPRaCqOZpKZApAEG4bLD/ie7HVXMj57RqIQWfLsqcyEKVDKsENG+4H/AE7NapHq5j45n/BizxlV4FJm1GrFQIkuGa0EywkxM3H2DGfh2J4MfSqc0sq6wYYHQJ6SAXB2W/n8MG0aiL9SmVPfhb9mJqWWb+74i5vOl6pqotRQ9yBxIuAG2pxBM7YKRm3XjRMiOLy9Z+i6T78bJK0EhulekYIFKYtegCQLTHFtEYMymepMVE0RDW5qVrb8rnqPPfyOF2XzrmCFrkiNYmve1mtT7fxbDShXcn1Kux9Y1u3nTGMeSFDRYr8aYpVzyroe4aDBEOdTJE731Tb1WueiWky2ICHqpJWSJ6gVABYAf9banx6hwnq1bs2ik5SG2ICXMTBBdTudsY/KViJU8TSf9ZAO2q1G8dsaMXdEOWmN8lmkEyKcHeeHYiBP04sC32HDXK50BhPCv50vd/OSes4R5as4JlaptflqX6hv5Pbef+uH2WrNCgJUPYkVtum+ViIwWWBcZDDweuGdRqSdRXlKTdCBtXbzERPwnGXpZvTkSg248OQd1IlW9cQCUIPaO6xjUZCozMno2BL9qnQz1oLG8XjGc8WCUAygM9Koaq6lAAUmHCjkb1agJ7Q7dcRhrqo7PixZRqEEggSPORI6/T3+yfbh3kc6REAbdST8ScyB7PL2HGdy9XUApmRt1kfggfNzO8+z3YY5fMqJBFiZuFsehP3KZG38HGnJCyIs0dTOEqLL7AxH2Vxb34mAKVRdjSuO6r8f5JYH44mMf6S+hupnOVzdSPWqe85m3l/KBtginmXYMhk6xpuKh6jfVmTaAdoPnbCTJ0d4XLx+V82HfYNTMe7DXw9IqqStCLyQ2XkCLkaaIJMTYHDzoKIs+VNGCCWjUxgDVCrTRVEXFi3Wentwnmwk959be3+lA2t12PfDfNU+JTqk87mqYJZWhVvYQSEvJBkcsjCemGNjoEbXQbD/AFZuehxoxcUyJcjDK5mV9ZZjrG29ycz12jqPMYPy2aUbtTg9+FYxcCc1ZY2OAsihYaZUEbHUB7oFGSZ88F5VaknmCsNxqMm5JsKP8e/ETRSGnhuaUsVBpEupWFFD2yQtckiAbYz/AI/SIIYsmoVCulYACIFVIXUImTjT+FcUVJZgV0meaoYEdBwgCffhBUY1aNYksWR7MS0BbgsJEBbaYBsZwcHU7OvgU1KikkkrDd9HwlqsnB2WdBuaUjuKMG0CJqXkmT8cBqKlj8RL23sYTB2VNUxpc6p5Yat8BC7k40SWg1yMcu1IbNS6+sMtPXu209cHZFULFQ1M60I5VoSRIJsok7bG3wwLkKVSLOR0I1Zm0WvHxwx8M4gcy99Jjmrnpa1QlZ23GMk/IqEHyrphNJYgks42EaQqqpu25AnCaiiTpOmdoilM9rthvmlLZbUBDCqxIl9jp0g3mDdoBiSbDAfh+reZEb+lF+o9aPLGrH8aDlzYbRWmVE8MEb2ojffYG1h7D7bFZbhkQTTnpy5frsPoiZ74oZmddQYhlFwDWuOpJ1x5QMF5Ks5k6zHUFq/+cJOw8x7MHLejq+xh4dTRkcSkEjmUUuUqrsCdFJbAj2jp1xk/H1HFUsBqZRrMJGs+sBO0bR3nGsUtw6nMTABgF5bcRzVTyksJAj7MJM7T9DSbUSGDBmOvfWZ+vPKABc7Y7ijUrJlLQqy7oCGGn4Uv1g9MN6KU2gysb+rQ6G0k0z039xwtpSpIkyPyqvaelT9GDck5EEvAJg3rWn/bXMfrxcjyXkYFaZHrU/zMuP8AgYNWiDTQrpZ0JdIVACZCFDoRYnl279bRWdX4do/CrfvMYr8SzDJlgdRN2VmBeFUlH1GarMfVI9bt2M5Wt0hVxZl/F6NKnmKiKylAxAbTSvbe8mL/AAxYoRDuhE35aBIg+Y3ttg3x/KMuYIUFQQuiOJDDSAI0sFEjm23J3xVlS0QdR99fy6CoMaruKDS2WplqSmddOR5ZeCIgxK7k7T26Ya0aNNWB4lIEdIywi3lT88L2purBZbaVM177xbiWuZvthpS4pW7MLHc5m47/AEsYzz4EQR4nlgwUlgVCcN/VGpAqsCCBpAJFONhc4wtEpcnSO9qVt7ev5foxt/Fg1SvSp6yNaqdID6HAQGDzb6h9bpHXGSqI8kwylSQVBqmOm/aR57ezFYLqiZluT0RBNMEd1o+0g8/uA93XDbJrSKyKlAd5Wh36ek27YV5dXNufy+m3+GHOQ4hH15FjfMTMneBE747kOxCssElVR6OsPqAUUSSbRAFX1jED2jAvi+WU0syuqE1rmEm92EWIYAjnXra574Z5NanFp+tGobnMbe8RI87bYW5leKtfWvE4NNxFxDElpTl9UwKi7/WHUYGF9VlS4MxTp+e3l7vx1j/ywwpqpBJZR3GlfbI+6L2HxMdcC0lawvcWPPfp+K8v0YPWi8BwrWHN9IZGxP0MAdN7WxrkwooMy1CRp4iSO4WSDsf5X/FsTHmTNW+lXYHsanv+8R1/icTAO/sZIVU/FqUBtXMLGFrnUO5PHn3C2GlP5QUQVLamA3HAqfaa5j4HBVKtAHNUgWt84H21QN5xa+aUX1v3uav680MelJPwGkwTOVAiVSdQmlrYCmQOZjzQCVDgCCC19UdLZQVgraCGJUfiyxkgWPNsB06HGz+UFZaNBWJ1PVqCoyNI5Q2rSQajaQxjYxvAxlFzctr1DUTNjA7n+cCDOwAAwuB6s5kPctWUwdLmOvBJt3PNvOD1biBdNGqzLa2XGk+2++2+PfnSC+pY6iV3jYD51Om++Csrm6QJEqR0k0ZtA61yO/xx2bfNHEHZDMjiLqy1eJH81QDv+LnfqD1nFPiGV0NWhCQ1DSGVFAaoakAC0Ew0wOxOLqGapCopVULBhABy9zNgIYnftjz5UMtOgjh+ZWpsAChINyhIHLGkCI7H35l81ovhMylSmdbIKVRtBZZWkhsCZuaZ9x6YvTLGLZetv+JT3X4fYYqpZhGvCF5k8tO+23LczM98HZavTj1Vj+jSnoT96O/TG2TpcArfkOy6OCG+aV5Av6GiJHSPQQPbhh4dXfip9zVlv6xWiAs9TFEG29iNsVUatM/e1/MpfqymLqDqDKoqxJ1BUEQCSZ+ajp54yS34FX7gb5RtFVSDprGiUuvNyFqjRE7AA/ojGeyDmD6OpHsp+76k2xq/lbmRlzl+DZqakWFgXpwY5ImJ2AjsBbGcyrA3A9o0jr/sIHbD4b6bZGR7O8ujLpPBqWvPouhv9Qnc4NymoMXFBwGH4dHrf8EfZjym8RAkHYx1iAP5LciZPf4YZ5U2sCRNvW2Hb7j9+Jk/R1WdZHNN6T0bLyQDrpn1nVfqrPXC7OUX4Gg2aizSoKyQeZW2iBcT7cPvDqepwCsBiFJJbrfrllk274SfKZorkUmOh0hom5DsIPo27fb7/QlcqSJapbEeon72xjbno9Bfcfbgzw7WG+jMEXHEoCRb4bjHKgr0MR2P7vvhnkK5BjS0nyqDve2VNiThJP0eRFqusA0p8+Nl/hcTi6vQerljSCaS9SRNSkQCiyvq2uTEHqBgjitFkY+6t+6xhl4dR1CGGkaWa5exAYBuakkDUVF+/YYzTlW6EitbMb44zutKpBKlFVhKcrqNDiSLcyTH5XngWmrMfo7kX56Hx2Fo/wCuDPFM43EqUhqFPitUVYP1wCCYpEbRaepx7kxqECZ6etzd1AGWMkzNzjSvjwH5Irl10ijJHXXQXp7L4MoO4AHABI68TL/4SfLHWVcs0jVPX6STeTtlTtIB+Npwypi4lGPuqfrymAm1XAisr8WRx83qBOSg6BpKRoeGnawUnSY/A3vjOeN0mTMOeGSGLETwz9YqbssnY39mNvmsmHpBXEAsaEAE2bUon0Yurw0gRjBPmWe7tqMASfK3Wh06+ePYN7o5MlKm02om+1qR6/0f49+GdBGs3zUm17Zfbp977e84Ey7DYxHtWAdpP3P2th7Tolvqz7Sn7nvhMjX0ejZMpTLVEAyxS4hyKHKem1G14vi+gdWallal85y7G+k6XWTpmOaIFj0tHNjzLUBqnhry3+9xa5J+5lIAEmRe2L/lAFp00qgrxKdTXDaTzBtDydPquCJMDYC04zJ91UI+DEUpEq1FyQfqqm87+rJEdPZ2wxyzsrS2XqFY/F0ze460zaQRgN6oZyW0E234WwEACafQCPdfBlNVupFPmFjOXAO15NG8QZ7G/S+yVUDGy+llXV2IytYKdgadNj+ml7egxMF0qakXSkY7fNf3c49wNpipMHy1SiAIFOOlqUgdjGVa/vwyyL0mqIsDfooiwm8ZRRFvwhiulXZYOuAR6pNXSJuTfMre/wBmC8v4pDCWQzIABEkkECNWbbqe2InZKAflHVD0ZdYLsxkkkoofTTBhW6MSQPI+eM3SDA7PO+1S/UH6HteeuH/i1MsrsDTcImpnUQJUcJFjUeYEm/7cZ7L11MIxpgXKsTTntDE1bCBtNvfh8KqOiZ8jii1SA2msRsYWtDDtIpDc4MyRqhpVcxpPYZi35NomJN8K8vm6WrUeFc8w0UDHYqC59+DaS0wdSPTINjFOiTp8hBBM9e2JkeQ8yVWoagkV7BjLccCQpInXU0xIG4OE/jD8SnTEEF0RjAeARTlY5x9UxvaQYvhlkmAcBWsQRy00XcRMrS6b7gWGFtYejrVGMpwgRKhX1vCxOjdRNgO84GPysvwJKIdbaagI/pyP74bzgyhUeCQrWuVlgP8A1M+eBcrcBW+qPRkIYNySAOASSTtg7JjSQSHBFuVGkTa/3MR1P8b65hKhlTqGBZoi0/8APPYsE6KxiIo1fwdysdMy56xt13G+LMsNPq/OQDflVwDPW2UGCKDvD3zHqP62obLIuaAAMjf7cY2/pCoWfKoGoY82bTyAKeRQC2tRcNvJvjP0GjcAX6lLT5GttbtjReIIq5KqxZiKhp8ORznUFZmNpI5eg6CwmyShXYj75rjfn5ljb6O0LjTi+NIKfIS3LuFgjo1M9riK5vOCssxjZD2hqJ6dPT45o1zAWa2gm16lm3j1L774MywdZUHMCNoaoAJ6RGPSv6OIuyshNWlRFakLGnsdYPquenf3YSeK1C76hBkKQJQTIBOnnvzEm3tw7rV2WkTUato4iBtTOYENtNyO4627YQ52k1MUk1OKgMqQTIXSqothYbx7PPHsd2ektFIrT+D+cn+Zg3JvtK0zaxLU/gTxPgDgelUJAPpojYF7dI2vt28sMckxYQDmAZBs1Xp123FsXK/o4i7gkj6OmffS/wAeD1OlKKhQGZaxMaYARlqA2MSTSAtO9+mOE1wJbN/n1e/tx54nRNRKdKaxZldkLMxIZXBIM9IS3tIG+Mru9jLgzGfLGqxEGDAJKg6RyiQXB2AAkCQPLHeUQkmAlr+tTB729MO3T9eDfGKiitKNUbkTiaCQpbeRpECGPtBHnitFKmVOY/JINQSCYHS0mfZ78aE308EeeTqgCWkIk9Rqpge0en+ODEpMT9GhHtp7f+Ix6lJHAdPnQab89Xrcid/fg6jTA+tnBb8Or+3ATbrj+C0XfKR4evSSILI1oLajTXYawQOSSbftxSqyWKiP6a/oivBEn3x5Y1niNEvXZ1d1ek+iruQaekGZMAyqTbq3fCF6weo4Br6GYmlHEiNROgDRa5sfLzxWG0uCZIoo1mB9UGOhqWI92Zv5YbU6jMJCA+yqP33AuVgOJOZEQJU1JHSfo/bb3YcUMsABpfPAG9uLF7/iceyP0VFF/wAnUY1xqSFCsfXmYUyIGZeeUt9X7MLvGc0WoIy6QdGkGQS63puJLCGCpTMTMGYnZtQRxJFTNkqCQHD6TAJIOqjFxPt264XPkE4TursiNT4tItY8QSeWRqk8PeASWFr4GDXVZ2XBnKNZ5Bvq/wBZH6fnHn8Pfgl6rgwRF7RWnSew+6o0mdz+3HOWS0+mn64hpBnvwoEmY9h3wzoUFflepmTywsB4I6D6AmOWf+mNcnXgNHtLNvAkQe3HP77iYLy+XK71c32B0VNun83t8ceYzuSvgZCnJVdP1QFJ6D1b9SMkd+mHOXLghgrGNuWtHwGVH/XGXpVSb6xq6jXl7jawLGWmf0HDnwhJdDKsmoWL5diL/W00yT7AR7sNliDEKz1FqaVEck+hbSsmGYelM9SwDoBPXV0xn3y7addMPwmMGBV0q0gWJcScOvE8sZrPUUGWVtRjUW0FVWYkBSAxNvWjocZzJ1DeBJuHEqCRclgBljpWN+2PYk6tHZhlOrUJHM+vperLA2gk5gQIt+jB+TzT25jpJiPScpvCgHOC3mcL38LIhhemTZgX0i+0jLAk26YKo5dwbq51etzV7gyZtRGyiT3scJKmSrQ4yz88RqZgVW43YaRvm2nfYCe18C+NGnSNSnCsBeJB5lZFNtQvHEJG8EYP8Jy1QVUJ4umCVYmvflJFmAWRaNQvhLnsuwFU2ZjWlfWlTUUHUCIi6kKJtc4zJLq5EvQpagoGpfo2usmkWBjqBVOkSdjB94wSlOeiFl8qJDDb8Iy3Xz3xxkq3KdRISRqUmtCnYEDjqWNp8vcMX1qBRgvEv9Q62npEzm4UY1N+GEgnI6Qbouk7SuXke06W9uHnheSDOECKocFSQKO39WlPTvhFkjTJu6+alxB6AjVnhfefbhx4fWplmUOksrKvOhuywLfOnPbZT7sZcq06EiA+K1aSB0cB+YDSI9UPW1BSyEKF1JsLG3ScI6/h+j6q6TdCAhG/fg3MDBuYbhZZQQpI4iHUByHjqwBJIJJA6kWbptgbLZikRDspRtiTT1KfOa1hP6MPDtRElZatJSbooEc/KgJvMj0HKNv4OG2UyygaTTQkdeS/n/IyY9sYSIE9VjSLLefREHr1qXny9mCss9Lb0e9j6LfqDL+qTtj03aPJUOxkqZoVZVUAg7i9mEH0CR2m++EfiXDd+EUveGIAglVMH0TE3JEQLx7jPEEQ5OsKRp6wUblNPZdUkhW2k9bbYV+OZhTU1Eg06kOrFV1QUWIlxAEARica2ekc08vpYgodQHMNCXXyBy5i3X34so5f6wBANwdKwL9fubtb/kcUpWpsukvT1psfRQwHc8TmPbyx3Qq0juyQTceikdeUcW3bz2wrshId0FlRNPbeVp/uR+3DRvCg9BGZCdDBgqhfVZmR4ApJNhJt195SpXogCGpe40f8/F2Yz6irkqmteGrVKRI0EAtzTCuR9Yd9ja+Mri29DXSFGfCViroAKi001yE5iECnSpomYgkmdiNojFdKikdNJ2tSOk7XPzfaOnXfpgepnmWpDuq1KcD6qzA2b0qnbyvgk52nOsOmlrMJQQe6r86+BxqUWlQd7DctRVTqtGzAijIvY3ypAEdeu+GdDLIzKsIdRA2o9TGwyg74VUvE1Bs6H+ukEEdfuvoNu1xg/L+JIBIdO4lqc94/ltvZgJxYqaCflBRFKtSzGkNYB0KoTpQcNhdYBiBIA8ovjLPlqS3XSab+rekxBi2o8PpNx5eWHXimfqPXzgV9gtZIurISrFT6SNMNqMQCQemFeS8WUhlLrofcTOhvyB87EDz/AGYvFFqIcnZ0FQiOTUBc+gAOwBHJtHX2HpgzJPT2KoQdrZe1zvNP2fwbBjNQ2k1VkGx1zIPQkZuIjpPlhnk/Fhp+kXvGowPIfdwsPZ9mOTWikMvD3phjVCpFGKhjgSBqAJ5UsADM9hgPxKklDj5WrpCOrcMsAFDhgyXJ6rp8hHngzw7xDUxpiopNSk6DmBJJQ6d8095j6pPsxnsz4ozZKkzEesabzMoykFGBNSY0Ssar6fLBY4XIqToAy7IDfhllsfoiCPzrt2Ps7YY5c0rkcK911fN9toYmoLjtG9/aMniPEWeMBUTrJlhvJY5rceWL6filhFQL7C3Ke4+6Z2Ee8jtjTJMNUH06lAqDFP45Ufo4mJizJ+LTJ1hW6jU0e3+U3MRf3YmMzbTFVAMkQDUq29RtdYTFlAECPI4Z5XMgrDVa0zvrrmekmcwsdowhovR0hGq0wpuDro8u9m+5ySdrA4YeG1aBhPnNMMSFGmol7wsD5t57zhci0GmH+MUSy1ao2alOwksSVUeuxA1a2gHy7EZINp3IDK0NLG8EyGJri9to/TjX+LZxKSiXDTUGhWJA00ymkGEvdpPQ6mHljEPmUQkmtIZmhtbiYNzZZ92O4E3E9kdDXK52lMMQUO4lZB/JBrmBfczi1RS1EHSR9U+jNp2J1HmjaO56GMLqXilMc3F6weevzdTJEeWDcv4tlidLVXZd1j5wxB6gDigW7xhHGvslMbZPhH70uof6Onvvb0DERa3ni/5ReFPNRwB6XRSRN7FSSSNIEhZidrzgXwmrRq1VDJVbmEE0aukgXJZmrWMCNj7Dj3xbxdqlEk063K7cwWC0o+kgkEMp1EEKOyzcYzdL61SLtUZ7KpeQADf6q3G3/wBPa2G1F1K6Sw0k8pn1De1qIJ+zCJqrUYX5vV1AAkcMAgkTB5ZBGL38UzYUmnlzDAT6xi3UTv199sbXFy4AUqNNlqVQNHPrG3rSR8VFlHvuOmGWW8QYGNiTPMzbC5Ok5qTAB+rOMI6+JsQeG4iIgIPjzX9841Pyd8SzmisuaQAFNKmUXmeVvDxAE4zZsLSvTFhkTdUceN01SnUCspL1Hra5NlUJtDQJapEjcDvhDk83E+lF9111I2sbVrkST/yOGefr163zemU0tVUKfSry6SFJsx1BtIY+Y8sIcpnq+oKtPcxerP6A/wCjCY4tRomT2aBarOAOIxI9RgcwWaDZfpoF+2LF8Q0NJqMrD1l1VhfpJOYkyTfGZq5nOSAoohdVpalv56nkCPYMMMl4pnJ1FKRIsYr06c+RAqCRjsoa5RxT9GtyGY+cq1Nakq44ZMuxBeQu+YcTK2JXoYxmvEGIChY4dMIpgsJd01kGGDHbqT6tsaTL50/MXZwiVA6sEFVWHo2Fg2orJ1RE7kd8ZPxLxFqrVXFELpYSQ9PmGrQkg2UhRF9/acBhXcy5cHVLNkQOKfyW11NVug9MABJwcviBMsHuPWUPVg33JNckyd4jCahmiQx4SmBJ56HxJ07CZvg3LeIExFGlqW0mtlRI2AgiPfvfGiS/NEIfZbxEhVhyY/Kqx7YGYHvmZ3wY+WFemiVYk1abJJqWDMaZbmqtaQNrd5kYSUfEws/c1EjoPnOVtt1iTt1PXDrxDMlqi0qYAihURSGTVxQy1FAtMcogi3NfpjJJO/8Agt6M349VmsY5UYejjXZVJQeq8SdEE3745y2fcGdUmIdZqww7tFSdz3GFNWs4SnqWRBC89KAA55QSL3M2PXBIzLAKeH0kE1KAsBsJEH2iZnGzp0kEmOkzZ9XUCpupPFveSkCpYTF8NMnm6jQky1hvWue59N391pxnaXiMjTweUiVBzOXEe0xO/cjDjwLxGGmoqjhjWW49BpAYBpCgkAIS029Xe+M2SLrX+hYyDPFaKE0666eMaSIFMgM/EakvrkyAy3BMlSZ6YyqVXVjJuLOpNS8G83n1ug6jDT5R+J8tVFCo3GJId6QJVnVpWTYq6A94aTcnGeBdKull5g0HU1GZ7kFZm/W98Jhj2kSex5SzBdeGWBgcjHizA6AbAW7YKyOYedRK6hY2q7+cCO3w9uM8mevp4aAE7GtlhpYWkyoPx/VhoniVwxp0ywEEjMZO8eRFvdjs06/s9Fo0nhuabiq2lYRlJtW2LAdRfcW23JtgLxnKLSpVwoDk1WJBJsquATAkmCRBjZqna3eWz80W5Ada1Bp4tAwVUWlBEmm7MN44e0YT/KHPvWcVqYKh6BBANM83q1lMjcmGPkZtOM8IPq+i5PQvy2pYiO6tpb/J729uGZqSdYprBs6gP8ZOXMT5HCDL1YUk0yR5ChvFjtEdMMaObKtq4D2EPHza/QRY/rxslFsOMhxlmIGnQp6g6alweoHzXace4By9RlkHLOU6D7lMfEHpjzAPG/r+f7GUkW+G5OgV5KUgk/ekMdBcZVtyLRbDmh4YoZZpECRMUvP/ALkPtxkslWNMlWozeDqO3/mRh6cuIvQy/wDWej+uu2O5YtPkKEkMM1T5naoraWUAwj8pAMMJogwTEgHvvOFOfyIaE0OpprpF2uCxKg2W9yZ7ADFnzdPxOTH+0y37Gx7l8grVaaFMsFLAWakxgm4MUrzsBO+IXbtMrkH8UoNlBQknnUkgO4I7zDAm5ZbnpjvK51Bp5joJ2NRwVY3gTmxaPrHFPy0YtVVzADTGuwsdMgQxCmOw6+9dkK1QED0YnyO1u1Akd8LBdULZMu2VGro5qip1ErqAME10tIiYbNN0OFmYbLF2YmmdZMnXSJliD+MgU7Gfb0wxpUMwQCHABvZax+yiuLBlcyRHEaD04eYI9nrDArXn+SzO5ijSrMBFJqh0oD6MzpGm3MSegXyWMW/KalSy+a0BUZdCxrVD06alMCCPZh5ksvVWupqOzC8SlUSQpIU6qpAAMG47YR/KfLP84kFgXAIEMxlubSdLiCJC3JjCQlc1H0TJasNyjUCJ4FAg+ry05A84yrSZ64NFWnoKihSAMEgKbxMbZODEnfCTwvMVQdDVXF4HK1jO18woA9uHJy79azD+z/8Adm8Tkik9s9F2UOvqgIFKiKbBanKJkqPuSSTcye5x54Dky+ZUsgUU5Z+UraCBvQUCLWB6+3Fr5aRBr/8Ap7ed8zi7INw1qOrh29GCJpAFWqBTem7GYa5Me3BdWnRYhbM8PMVUVddMVGA5WgqCYutE+V5w9yOZqQBoLR14dfmG02y4gDbvbGW8WUDM1RrA522FMdfyzO2DfCNDEq1ZR2/k0fpBM36DGmUE4pgp06NLma1R008JliYPDzO52McMTHY2wpzKVF1FKdSmCIdQlaBezHUnUdP0YIGSpfjh/cf5OOa2QpxIrKSOkUtuoj5tv2wCaX5/Qm2W+E+HK9KuzjSHptoB1DS3MQBqE20i95wq8E8SqNCw5Igg+mmBuIVNiTJt0w3oZZRSSmj6ldcwZtysiownSgkjmER164xmXQCDI/uzefOnhcaUkyZaaN8mcqR9E3wzWKMzXqFi/BkkEMNGY5gRp90TIIgz1wvyNJKiyGUdxpoyPhlDgkeHr+GPzKf7ngXGKZd2Ls0tVkRNLEAkodFQag0SJKbKAN8E+KU0p5XK1EY8X6y81xqedlmzKBNseV/DFH1xEz6qWI2P8mHL0IHfHnytoKi1VsIzBiym3rWJB0gNVYQRO4m2LjJOSSONUiZDOtMhW0kQQBmImwD2Tcn3A9NsN6ObqAEcFzYgymZMgiD9SMYzIoFYSRH+y8xN6Jt7saVfDQYIdSDtC0jP/lIxWWKXJyLtFeapMbGm8/VYpmNojhXpmQQNz3wDXy7VHDEMgLAMWFSxZwty1O5XUo32E9zhnU8HBEFh+ZSHwPzUHHOU8LWK4crPzepMKgsAGDLppLswAk9Y95qaSLplHygy60cyBTB0VV1aQWhWupBC02I5uYX8sNcvTIABRmPcpXv5/wAl2xmvlZRBzGvUsuoaOQkTzTzLcHVNieuOvCCjjS1SmpG0pl7j+zJJwkodUEyE6lRoc1SLqU4ZAmRyVjDAEA3ysdcA1wwc1NGm0ONFSFJGk1DOW2Zfq+ffHjZFPx1H8yh/lY9fIJEivSkTbTQuIvbSJPacCqXAjZx4B4KjtUSrNMFAbgWEmHvSX1WAWDM6pwryjggQBrQ9FBDRaB9zEcxJIPu7Y0+XyijKoyFSdVQDmUHS6kxYkEq6BoE+qexxiKtYcZyjLGtojhgRPZn1DvBuDhcT62yJ9tGwy9Kmw1aBB6aTbykZK+JgHIaWUEV6a22PAkfCpbEwMotPktSM/l6cgCH1CwhEAjoI4ElpPc2w7y2cen6M8a0iFcKBG4tQ/XjLrTSTz07GPvHT3G2GlGkjKJqKCotHCuB05aJOrzON+RIyxbNJxaw3NQDzzoH2Rjui9RqiAMGOoQGzbPeZ2FS/sjCvJaQFHGYAi2ki3kYyu5O2HGTABOmrVYhGgMakTp3+hUWF9+2+2Mc0kPFtiDx8B6RqyHPEaGDnlSeRbNAkljuDa+FOXrK2lSUBn1mqGPeeMRA9mND4jTjKsmrQFZFAUPqEht/rGw3A28sZ5Mq3VaoI3B49jO246Y04WukjKnY2ymbUQpWkL7txCR7ecmPdhouT6+h/sap/9hwlp5cuLiprA68UyNySWrC48sM8jk5XmUe9D3/KzQ+zBZEio2HZXJhH4jcNUpjWdOXdCQNwGNIb7WMwbYT/ACpyzcOgShckMzMUPMWO5GgmYC3Im974aUssqpVBVFV1Ck6aQF6ijm9O5095t16AYC+UuW1U0D3ZqtQjUEjdUXUGbSAQszfpiMb70VJXFijL+kkFAGAGkCiOaOlqQiBJnrGGvhWdLSruUgW00kv5XCxbzwgXKLvCD3Zcftw1y+VB5tKmRDAHLTsTIHCMQBe1vfjTk6aCgmaCnXX8dV/NpD/i47qV0NGqTVqMWhUEpOuQwI01GkiJ3BibHAWWybEWpqb2Ktl4PW0ZYzHWPPBGYyLiiqkMh1O+rUsDSi6YK0k5tRkDspN7jGGlfI+zPfKJzTzNjpkKYkAgAQJ9IvNaffM3xXT8RgBlqkEflqI7EfdEnztbBfylo6szyggimgjVeywLaGMj23HTAtCmwO5v1FQixt0o7EY3wfYrMz+THPh3i6MIetUnrFdFH+9mcFHxCkPv9T/xFL95wvyOSfWCjOB5VKs9Tp5aNzHl1w7bw6t+FVn/AF1f/KnGTJ0pixsmVrKatOioLBIrFiytK1KYGmdZkF2FhY2jGEfM8OoyM45WKmGEWJH44bfx2xv1yb/OVMtNNkVgSxLU4JBJIEklTb8kbExjGVsuzO5551mwerAYseQcsRuQRbphP8dq2cyLSJlfE9DylXlN41gW84r+t/HXDyn4rSaCKm/esJ9/3TvhVk6JaxNWJ/Dr2PVgNIkhenmMOMll3NpryI1ji5i4IENY7x0GKy9PLORssyVRKtQIHktYRWuTBjauTvGwxX47m6dbLVaiEAMwVn1CzqgYrvYswjcCYMw04Y5bJsjcReMxQawDVzBBK3ghmj3HfthTnMvw8vWIaVq6GQ8/LqZWGm0htLMbdj54zqnJUK7ozOWzoIguAehLD4Emv5Ww08N8VA5WqewmoBHl/KAI/j2AigbNFUbTz1zBO3SdhOGFOgXEzW1D1pqZi4/CNukgQP243ZKa2BGxkM6n4xf7Rf3rBOWzipTevIcKQjDWphaikAma7KAHCkzGx9oso5NyLtmP7XNftH2Yu+aFkFMtU9MSku9YwwGpYDzBN72FsYJOJoimIfleopcEakSoiBWAMEyDseIsqAsf1vPChc3s6VQpm8OBB8vunVp8/aMOvlTqNPLBgxYB9RUsDNjfSp2QqbxecKslSg/ftrjiVRI3gxSNj+sY14a/TVgS+Q1yviZcSaxB6+kj7c8MG/OiRasf7Q/v+A8rk4OkNXEzoOuqO2pI4W/ScNEyY/DzA7y9Ux33o4GfShYpllSoCWoH0hJV11MTqRl1AhjUYtBlTEABm9+N8RqTmakuAGaeWeWehAqqNQ2IgXBxrc7lXFSlUph3NBjRqCSzMhJeCdA9ZCfcV64yXi+WXjVCrGNRgo3KR3HomvtNzc4r/Hq2TlTpFuTz70iQKhjtxHA9vLmBiYoyqqRpZ6oj1TrFh1EfN+pMz5HviY0PpvZC6q0EHI1VZkZ15CRbX0P9IYto13UH0rDSAeUPvIj78Npx7iYiTPJUX0syV3rNpgmNDEcraQYNf1ib+WG9NGFOpU4muKTEakjcRJOtuk2x7iYy5GLDkX/KSppDBiRTRKZcKFlmeRq5gQCIIjaP0KW8O01OGWuE1SFpjl0FiPop1QPdjzEw+H4Ez5O6Ph5kbm2v1kFon8SbxjT+G+B1CJmDNyKgFyoYkRQHU7YmJiMz0dggnM+H1Kaga29JWppPEJgapP1REgRhV4jlzXarqZjOZIXnaKYAa6gEdhawtiYmAg3ZchScsSranYlSBOuodV4E+kEaRtgjLZcgsC5lRJ5qt1i/37ciFjaOtsTExrbuwooLymcphRJeDsAau+5H8p2vbDTJUw5pFSQopVmuWkkkqd3bbT3+HWYmMcuRkYfMVBrYOSXlmmCZuxMnib2tAxZQrU2UkDa55O52HpLCBOJiY+h4Rl8jDJvRBU6QQwBg0lMWJIu5mIgHDVstT/BS4/FJiYmMWR7NESzxeGStTE66uYZBYBRoCuJi5GglffG2M1m83SdqmYCQnFIZCiH1iTY+wb2M49xMNiREyxaaA7DZWJFOnMFdQAtG3X9RwZlkTUQQJuLUqMSAGO9M9xHa+JiY7M7FDbKFaSV6oCnTlqhjh0lsBJuqA7A2mO+F3yhdKUKwLotM02ECx1MysoMiQJse59uJiYGC7k/zgtiQ0VR2UwSon6NIIImDy9sXroVpgRpD/RUjaNUXU329t8TExokw6HVBFYWgXj6Gj/gwxB0JQbVypxqhARFk0QKgMAAA3K+/yxMTGJyblQtaM7n6iuWpso10zUqTpEGm8PptB1KTb2x0wHTVR1GpLyaYM3FiNcQP049xMbovQLCFqLY6+U3B4C6oDR+N3JMb3GHeRjiJNQGGBgZdRMHaeLbbeMeYmM+VtISAZ42jUxmCr6SFjaQ3BK1FLcw+9to8yJtjI1mQvrXlpvB06SSpK3APF2kR5jExMVg+NkTOfmHOULwReytA8h6Yd97Y9xMTGnqYR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hu-HU" altLang="hu-HU">
              <a:latin typeface="Corbel" panose="020B0503020204020204" pitchFamily="34" charset="0"/>
            </a:endParaRPr>
          </a:p>
        </p:txBody>
      </p:sp>
      <p:sp>
        <p:nvSpPr>
          <p:cNvPr id="24" name="AutoShape 5" descr="data:image/jpeg;base64,/9j/4AAQSkZJRgABAQAAAQABAAD/2wCEAAkGBhQSERUTEhMVFBUWFhsaGRgWGR0bGxobHRcgGxwbHh8fGyYfHRkjGxkfHy8gIycpLCwsHB8xNTAqNSYrLCkBCQoKDgwOGg8PGiokHyQqLCwsLCwpLCwpLCksLCwsKSwsLCwsLCwsLCwsLCwpLCwpLCwsLCwsLCkpLCwsLCwsLP/AABEIALYBFgMBIgACEQEDEQH/xAAaAAACAwEBAAAAAAAAAAAAAAAEBQADBgIB/8QAVBAAAgECBAQCBQULCAcHBAMAAQIRAyEABBIxEyJBUQVhIzJxgZEGFDNCsSRDUlNikqHB0dTwNERygpOj0tNjc4Oiw+HxFXSUpLTC41TE5PQWZLP/xAAaAQEBAQEBAQEAAAAAAAAAAAADAgQBAAUG/8QAKBEAAgICAQQCAQQDAAAAAAAAAAECEQMhMRIiQWEyUfATcaHhBMHx/9oADAMBAAIRAxEAPwDj/tatIJoZgz5Fvj6I7eeCqfiDkTwK4P8ARP8AkYDX5WLH0n6D+9XOLE+VKg/SSP6P7cz+rH55xf0fbTQxymaqOwXg1VE3YiIHU3pCbDAvj/iNSmqsisru3EYAxpEFEGwj2b2HbBVDPiqoFNyDUbSpjYLBYn0hESQPjhY3ypGupcga5HKxgEwgu6i4AO5mfLHYR3webOV8WrGYpZhwDEqxYe4ikZHmPLBdDxKof5vXHtQ/5GA//wCUrb0pFu3w/nIx0PlKB99n+r+3NYqUb8Ep0MFztTYUK35p/wAjBdBncDXTqKDUBk2gINU/RjeR8PLC0fKKmfrn4f8AzHBOe8Q0oWDWWmoIg2LMrTYsZ0OZ32xCjsuxTV8Trh2U06zDUYCt5ztoYn1rdfK2Ccvn6nXK5i/dCftobYoPypG7PpM3GgiJuPv6z8B7Ix5S+UCz9L+g/Yc3hXF1wHfsaJnXA/k9X8wj/gDti2lm6hj0FUXj1Y3t+K2wDR8fQ21/H/8AYODfD/Flaqq6g15j2CT99PQYBx9CWV/KbMVKcMgeDWeYgWKoYupiTfY9dsA5bxhjDcGsQf8ARz/9vgnxnxU0uEGa5DljpJkB2A2ZRML3i+1pIdL5RLP0uw/K+w5u+Hrt4DvYzp+JH8VU/M2/uMXfP2/Ab4D/AC8L6fygWfpJU+bfaczggeLj8L/eP7zjNKIsWHvVZqBMEHVUWIF5y7N0UDdRf/pjL+HeO6hdCSN5Rf1ZY/bjU5fNGpTQg/fHVo/1BYH1zsRtPuxm8h8pNQux84NQfbmh9mHgu3gNvYzo+LiByR/VUfo4QwSPEvKPcn+DASeN39dvzqn71gk+JN0qD+0f96wEobEUg7w7NNUcJBhhDWTY8u4E/Wwi8V8TFKrTFTSOJQRp0U41QUfdD1Tbzw4yvivMvMPe7Ha5+/Ht274G8fzTUeGSx+lq0yQamwbUp5ag+qYxeKuCZ6ZRl/H6cCCo/q0x+zBX/aotBX4J+3AdPxl/w3+NaP8A/Q4JHiFT8I7dWq/4pnEzgkylKwhM+WOlYM9Ain7GnHHygzWinxiFA9G5gfVqDQ1taizqOtg2O18TcGbH31P24LFRqqBe5NMnU0SyEoTPZ1A/rY5ipSo9kurFGS+UCEQrL/un7KxwaPFx0P8AH9thPkvFXK21WtA4pgjpbLkSPLB1PxOp11f3n7tismOmcjKw0eLdN58v/mwbRfiKQeWDpJ5hEiJPNMg6T7NWFS+Ltte89X/d8HZfxIydSyCYgMd9jbhjcHznBLtZcla0LMn41Eoxh1JDA6rMDBF6hODh4pP8NgTxxOGy1DHOSjsdHrrcG9FiSyQ3uxRT8SHUj/cP/AGEnBcpExlYz/7S8vhr/UuCMrmS3LfY3Ja1pm6i3e9hOFSeIL3W/wDq/wDLHXBVPPgMDyyFvdNoufVHT2DA1QjVomercB9JB0sJWS5gbFbIY0taO0YmCauTTMLFRBUCn1W0mLWYWaLSPcMTDJwrYNyWhMviCC4SkPZ83t/eYZ5XPK8QVmYgGkTc+Ui+A6fgGXUQdBubmre/T1hixchlqQFQBBBADa9UMdvrW63PbEuSfDZVejzxXxXQGkBl1KixpuCG19IB0hj/AF1G+Fr16JLMKabCZeje1gQWsRcXAiMW+LeHUqi8PWqCmSIbRZjDGJqD6ugfHucB5f5P0BAeuN/xiL9jkhQOnnPsZdKXJLT+g5PF0P1KP52W+O+Cst42BY6FHk9Dt2Ez0wIngGVBJ4wM/wCmt8AcGjwzLdqJ/rt/iwbcfFnUvQfSz4LAatzFjT/wYU+K+K6QGcKS5brTEqCApBZbXqNNzsb4PpZegg1aKUbcokjVIudwNOq/QezCrx/wilWcDiCmaQ0gSgjdiRNRbS38Rj2Or2el6KKWcRTypRE/lZbr7d4wTT8YhrCiD5Nlh+rFVDwDLGQaoMkG1UCPIaXO+/w7YOy/gmWT6yt/SqE+f4WElKPslIMoeMBhIZfMB6Rj3hYxfS8SnUVYEhSRdCJ2vCz1wFT8Nyw2FH3sT9pOCOHRRHYcMal0SsSCxtPa46+WAW35K1Qn8YzaakDqhIpow1GiI1AORzqB9afO+OKXiagWWiPLVlcTxbwulUzL1GqaLhSuumvqDSLtUBAsOnTF+X8Cy8zxSf8AbWPSYDGx9uNMnFLyQgnKeLKeVuGO3NQv7lBwb/2mv4Q/Opf4cCp4TlwAJU/7U3/Ti35rR7U/zh+zGWXqxVQSuY1cMLcGo4J5DB4e9ljYkd7jGTyOaoxIpUgbj+be+Jba0+eNflmRBTVQOaq0aWBBOiImIBg7eRxksj4TQH31x7K1JTF+WNRgyZuOmHx108hvkPy3iFIGClKD/wB1HvsThqM4kWgCOhpR7rRGAqPh+X6uze3MD9SjBQy9AACx9tUH7Rgp86suJ2ubAIgn3cLr7sD/ACihkqNUUFUem/MtNvXXTq5oEhhBvti5adAdF/tFx34sqPTalBGqgDAYSAjlgQWEEgj+Jx3E+45Mz1M0hBFKl+Zlbf3vvw2y9RNPIqAdglH9RjC3L+H0YEF4jbj0LfAEnuMM6OWy49vY1UP6sXlPR/Y7Yj8Ef2dP/FgmnmyVcANJGpeRbugBGxuZUAbdBinTR7L+ev7MW5Z0VlZVEqTs6n42/Z13xnTpltaEGeydMViRSVuIFqA8FWkONUzxlkzIMDBWRpIBAogdxwV/RFU2xZ494erhORjwjoEGn6rc6+upEAEgezvirIZAAiQR5F6PwhaWNM2nGw4LYWB/ov7gf48EUHsJWDqEeijpv6x+P6MeCgsbD85f8GPVoLI5Rb8pfZ2BxmbFSR1n8vx6ZSBzH6yn11WUNipuJWxGwwh8OoHcU9wN6Vb9dYwcaPKIq2A06jBMi0EaW26ECPInCHP+FenLpScazq5VpHS08wlrghh+nGiErjQVUwkI0Xpr/ZVP83ti/LEyAyxI6I6ixkbsR7e+LaWX5RIafMj9Vvhixsv5N/HvwEn6FSOsnmGVBuCJ2Vxv7TPT+Jx5geplyoGjWrARZQbR2kAAwPgMTE7PdKADWqR9LS9kpb+9xbTrsE4jvTqorRpQrLFogEhyALdek4WpxdtOYkf0L+0/N4x7mfo6Yq8TQ1aSKhUEhUkgRTWJIiIM22nDKOzliYVnNapL0zBLFmRQJYhjq1kxewJjYd8G0MxUIDcTKgkT69EGCLzy4U5nMk1X1Ky63L7xp6lfVMiLQPL2YYZDP1CQs5gEiYD7k31fQEBYvf241SjoJMbZfxByL18vPYOhg3t64sAP4icE8Zvx9H28v+bgRErMNQ+cmRI9K9x/4bFpSvExX/tKk/8Ap9sZZRFTYfTd1UNrSqAxMKu5C7esdiRtfmxlKmfqGu5aogYs0FlUCTzaSWJ3MgfqBgOM7UZEpNX16RX5gzMxgKTN6anfsCLeVkni7NxSCjKzS3KWEkxYQCe3vJw2GP2TIY0s08BhXy4HUakEHt6k288M6OYJ+/0j2jSZHf1hfCPw7POQfp5AlvS1h0JL2p7QBPX44Z8KsOmYPnxa52t+K/gRjk4HIyDqbE/fqQ9yn/3YvgpTZzURwCsKABLBhAmTeCQLbkYXaa2+mtbpxK36PRXGOq9bStE1g6g5hPXZzAUFpuoO8HbftgVF2W3oQ1PFH+cVGLU1klobSOUtIiVJLX/VhnQzjA/S0COnPTv2FkFjOE3ijuK5LK6NOoBWe1psAJ3tPkeuGGTrVPVmsIsYq1rHbohsTPvPnjXONqwk6Y7SrMekpQeo0e/62LkEj6Wn8B/iwuVaoG1fb8KufhNPF1IVQYIre3VVP6TTA22xilCuGMpDOpX4NEVCyvpYkQO6kGYnaAT5A4xuT8UYliWRW1Hfhibx9ZTAERbDzxqsEFBTrJZa3rFiZZdKyI2kHfYTHXGarMwrVbVAQ7ghWfzsIFhH6PYJ1YY9oUnuzR5LxCbGrS9z027Abad/43sbTrz98T/cP/uwly1diYDV+umKlY97WSLCPaCDg4I4/wDqO29f9Ho5iOuBnDZakMJP4a/BP8WLvEK/ApipK1NNgu0ywJA93Q9cDU0JB+m26mqPtUXxT4hmSMwtMq08BGAliGYVAYiIBKFhM7RbbEY13HZ8CTwvxUgDSyAdiaKkHqJKSYm18aGhntQ+kT3GmbbA2PWMYrKVmEkcX8oB3GxtcLvONDlKjsN65PTmr36T9HZT59vLGjNi8kQkOxVP4S/Cn+3FlM6pHERbdQkYXUC/ar7+Kftpjrg7Ko2sAh4JAvxP8I6eeMTVMbwL/lB4gBTgmS9NA0heVlqGDtp9ZSl7frG8M8aY2ZqYvBvRHS5ixsB/EYr8erT84prJIdy28RKl2BHVXBIG/M34WFGSzLjrVkXsanMDfpSO9vf7cbFBSgCnTNkuZ/KT+7/bj3i+afCnhVQrNYhqxHnxff8AzbvbBqyer/7/APkYySjQ6dhoGoA6ljqAEJMXIAggmJtffCn5RZ8JykB3L61bShVZAWoDqtDGHB7FT3wyyK6iBLArrNy0WFpJpi38XxmM9XD5YOsn1Rc3p6TpW2g6gUKqYEEgROGwLYU+R34fng62C/Clf3A2jbBit5L+an7cY3w3OabS4G+4+J+526Dp0g98aKhUnqT7/wD8cYnLj6WXGVjEpO6Kfain9eJgIz3j3j9dHHuAEFVTKSJ4Z/3u5/8A7Y/gHzx7n6M0kkFVp1AWgc3rA8vpXM2AgxeOhOFtCtTKiayTHQ0B7rZQ9D59cM8hpfk4oIB4hKshPKDbT82QGSQLkHzGN7jRmTEHioIr1HawJM2nY2jmvcDeOotijLoPVKjUt9heYm/HAiMdeO5pGNPR6i0xew1TsfVNyAOm8+UjUiuxZvcRt1FqB/5Y1RVxQcuR7kqqEAGkDNtkF+igHM+qAN8FBKdzwljr9Bf/AM154T5ZoJM1DaDE3HX+amIi+GdOodtVYiLECpcdrZObDrgZRKTLPEqYfKEBQqU3BMGkN4EDRVYA2O5G/kcKPHCvGZmAIeDYKdhyxLAREA+w9saPIVG5lbiaANZLiqBygwOagiwSwkTsMZnxirLooDadIIY6gWDKpEjQSOvxxzH8qOyeitNAIhUnr9EQbAEXrX64bZKrRYCaaEH/ALv6253rbXt78J6FQkBfSW9WOL3nTalO5t/zwbl+IOYLWI6gcbaf9T3HxGFnG0QmNFFC3o6c9L5Xa9vpse55qfABAASnmEdgjUp2iBw3a9hvuPZi1GqR/OJ9mZ/ysX5ViRUFRqipoZmZxWtAKj10C/X2n7MZ2mtiJmc+U18zULgEM5Kzp912YDSRH6D0wLl2W0JTtYTwYO9o4tzfBXyhzeplUKyhFERN1bmX1U6IQPdijJsWseLIiD6eeg6J9Xf2Y0x3AJ1Y1y/B60qfv+bTax1TU3392CA1AxyUvK+V+H0nngPLuwAU8YdQfTiD0b1BvhpTap1FeR55j4+r1wMostNHGbrp9ysAB6UoNLU41aw0nSSkCSd5kDvjK5mkFcqVTWLzyDULkzqYEnt5d8bJxNFuKHhalMjVxSSS0kDWB0Xpsb4y/iVVmqyNQK8sguCdJgEwtmgD4YvEnZMmj2jWUkEohU7/AEPfdRxPP9Pnhtl69KLpSmBInLCQb2mptGAKdNt14sRzDVWPxPD2J+Hwwd4cagMaa8RIg19usaadxMDHJxPRaCqOZpKZApAEG4bLD/ie7HVXMj57RqIQWfLsqcyEKVDKsENG+4H/AE7NapHq5j45n/BizxlV4FJm1GrFQIkuGa0EywkxM3H2DGfh2J4MfSqc0sq6wYYHQJ6SAXB2W/n8MG0aiL9SmVPfhb9mJqWWb+74i5vOl6pqotRQ9yBxIuAG2pxBM7YKRm3XjRMiOLy9Z+i6T78bJK0EhulekYIFKYtegCQLTHFtEYMymepMVE0RDW5qVrb8rnqPPfyOF2XzrmCFrkiNYmve1mtT7fxbDShXcn1Kux9Y1u3nTGMeSFDRYr8aYpVzyroe4aDBEOdTJE731Tb1WueiWky2ICHqpJWSJ6gVABYAf9banx6hwnq1bs2ik5SG2ICXMTBBdTudsY/KViJU8TSf9ZAO2q1G8dsaMXdEOWmN8lmkEyKcHeeHYiBP04sC32HDXK50BhPCv50vd/OSes4R5as4JlaptflqX6hv5Pbef+uH2WrNCgJUPYkVtum+ViIwWWBcZDDweuGdRqSdRXlKTdCBtXbzERPwnGXpZvTkSg248OQd1IlW9cQCUIPaO6xjUZCozMno2BL9qnQz1oLG8XjGc8WCUAygM9Koaq6lAAUmHCjkb1agJ7Q7dcRhrqo7PixZRqEEggSPORI6/T3+yfbh3kc6REAbdST8ScyB7PL2HGdy9XUApmRt1kfggfNzO8+z3YY5fMqJBFiZuFsehP3KZG38HGnJCyIs0dTOEqLL7AxH2Vxb34mAKVRdjSuO6r8f5JYH44mMf6S+hupnOVzdSPWqe85m3l/KBtginmXYMhk6xpuKh6jfVmTaAdoPnbCTJ0d4XLx+V82HfYNTMe7DXw9IqqStCLyQ2XkCLkaaIJMTYHDzoKIs+VNGCCWjUxgDVCrTRVEXFi3Wentwnmwk959be3+lA2t12PfDfNU+JTqk87mqYJZWhVvYQSEvJBkcsjCemGNjoEbXQbD/AFZuehxoxcUyJcjDK5mV9ZZjrG29ycz12jqPMYPy2aUbtTg9+FYxcCc1ZY2OAsihYaZUEbHUB7oFGSZ88F5VaknmCsNxqMm5JsKP8e/ETRSGnhuaUsVBpEupWFFD2yQtckiAbYz/AI/SIIYsmoVCulYACIFVIXUImTjT+FcUVJZgV0meaoYEdBwgCffhBUY1aNYksWR7MS0BbgsJEBbaYBsZwcHU7OvgU1KikkkrDd9HwlqsnB2WdBuaUjuKMG0CJqXkmT8cBqKlj8RL23sYTB2VNUxpc6p5Yat8BC7k40SWg1yMcu1IbNS6+sMtPXu209cHZFULFQ1M60I5VoSRIJsok7bG3wwLkKVSLOR0I1Zm0WvHxwx8M4gcy99Jjmrnpa1QlZ23GMk/IqEHyrphNJYgks42EaQqqpu25AnCaiiTpOmdoilM9rthvmlLZbUBDCqxIl9jp0g3mDdoBiSbDAfh+reZEb+lF+o9aPLGrH8aDlzYbRWmVE8MEb2ojffYG1h7D7bFZbhkQTTnpy5frsPoiZ74oZmddQYhlFwDWuOpJ1x5QMF5Ks5k6zHUFq/+cJOw8x7MHLejq+xh4dTRkcSkEjmUUuUqrsCdFJbAj2jp1xk/H1HFUsBqZRrMJGs+sBO0bR3nGsUtw6nMTABgF5bcRzVTyksJAj7MJM7T9DSbUSGDBmOvfWZ+vPKABc7Y7ijUrJlLQqy7oCGGn4Uv1g9MN6KU2gysb+rQ6G0k0z039xwtpSpIkyPyqvaelT9GDck5EEvAJg3rWn/bXMfrxcjyXkYFaZHrU/zMuP8AgYNWiDTQrpZ0JdIVACZCFDoRYnl279bRWdX4do/CrfvMYr8SzDJlgdRN2VmBeFUlH1GarMfVI9bt2M5Wt0hVxZl/F6NKnmKiKylAxAbTSvbe8mL/AAxYoRDuhE35aBIg+Y3ttg3x/KMuYIUFQQuiOJDDSAI0sFEjm23J3xVlS0QdR99fy6CoMaruKDS2WplqSmddOR5ZeCIgxK7k7T26Ya0aNNWB4lIEdIywi3lT88L2purBZbaVM177xbiWuZvthpS4pW7MLHc5m47/AEsYzz4EQR4nlgwUlgVCcN/VGpAqsCCBpAJFONhc4wtEpcnSO9qVt7ev5foxt/Fg1SvSp6yNaqdID6HAQGDzb6h9bpHXGSqI8kwylSQVBqmOm/aR57ezFYLqiZluT0RBNMEd1o+0g8/uA93XDbJrSKyKlAd5Wh36ek27YV5dXNufy+m3+GHOQ4hH15FjfMTMneBE747kOxCssElVR6OsPqAUUSSbRAFX1jED2jAvi+WU0syuqE1rmEm92EWIYAjnXra574Z5NanFp+tGobnMbe8RI87bYW5leKtfWvE4NNxFxDElpTl9UwKi7/WHUYGF9VlS4MxTp+e3l7vx1j/ywwpqpBJZR3GlfbI+6L2HxMdcC0lawvcWPPfp+K8v0YPWi8BwrWHN9IZGxP0MAdN7WxrkwooMy1CRp4iSO4WSDsf5X/FsTHmTNW+lXYHsanv+8R1/icTAO/sZIVU/FqUBtXMLGFrnUO5PHn3C2GlP5QUQVLamA3HAqfaa5j4HBVKtAHNUgWt84H21QN5xa+aUX1v3uav680MelJPwGkwTOVAiVSdQmlrYCmQOZjzQCVDgCCC19UdLZQVgraCGJUfiyxkgWPNsB06HGz+UFZaNBWJ1PVqCoyNI5Q2rSQajaQxjYxvAxlFzctr1DUTNjA7n+cCDOwAAwuB6s5kPctWUwdLmOvBJt3PNvOD1biBdNGqzLa2XGk+2++2+PfnSC+pY6iV3jYD51Om++Csrm6QJEqR0k0ZtA61yO/xx2bfNHEHZDMjiLqy1eJH81QDv+LnfqD1nFPiGV0NWhCQ1DSGVFAaoakAC0Ew0wOxOLqGapCopVULBhABy9zNgIYnftjz5UMtOgjh+ZWpsAChINyhIHLGkCI7H35l81ovhMylSmdbIKVRtBZZWkhsCZuaZ9x6YvTLGLZetv+JT3X4fYYqpZhGvCF5k8tO+23LczM98HZavTj1Vj+jSnoT96O/TG2TpcArfkOy6OCG+aV5Av6GiJHSPQQPbhh4dXfip9zVlv6xWiAs9TFEG29iNsVUatM/e1/MpfqymLqDqDKoqxJ1BUEQCSZ+ajp54yS34FX7gb5RtFVSDprGiUuvNyFqjRE7AA/ojGeyDmD6OpHsp+76k2xq/lbmRlzl+DZqakWFgXpwY5ImJ2AjsBbGcyrA3A9o0jr/sIHbD4b6bZGR7O8ujLpPBqWvPouhv9Qnc4NymoMXFBwGH4dHrf8EfZjym8RAkHYx1iAP5LciZPf4YZ5U2sCRNvW2Hb7j9+Jk/R1WdZHNN6T0bLyQDrpn1nVfqrPXC7OUX4Gg2aizSoKyQeZW2iBcT7cPvDqepwCsBiFJJbrfrllk274SfKZorkUmOh0hom5DsIPo27fb7/QlcqSJapbEeon72xjbno9Bfcfbgzw7WG+jMEXHEoCRb4bjHKgr0MR2P7vvhnkK5BjS0nyqDve2VNiThJP0eRFqusA0p8+Nl/hcTi6vQerljSCaS9SRNSkQCiyvq2uTEHqBgjitFkY+6t+6xhl4dR1CGGkaWa5exAYBuakkDUVF+/YYzTlW6EitbMb44zutKpBKlFVhKcrqNDiSLcyTH5XngWmrMfo7kX56Hx2Fo/wCuDPFM43EqUhqFPitUVYP1wCCYpEbRaepx7kxqECZ6etzd1AGWMkzNzjSvjwH5Irl10ijJHXXQXp7L4MoO4AHABI68TL/4SfLHWVcs0jVPX6STeTtlTtIB+Npwypi4lGPuqfrymAm1XAisr8WRx83qBOSg6BpKRoeGnawUnSY/A3vjOeN0mTMOeGSGLETwz9YqbssnY39mNvmsmHpBXEAsaEAE2bUon0Yurw0gRjBPmWe7tqMASfK3Wh06+ePYN7o5MlKm02om+1qR6/0f49+GdBGs3zUm17Zfbp977e84Ey7DYxHtWAdpP3P2th7Tolvqz7Sn7nvhMjX0ejZMpTLVEAyxS4hyKHKem1G14vi+gdWallal85y7G+k6XWTpmOaIFj0tHNjzLUBqnhry3+9xa5J+5lIAEmRe2L/lAFp00qgrxKdTXDaTzBtDydPquCJMDYC04zJ91UI+DEUpEq1FyQfqqm87+rJEdPZ2wxyzsrS2XqFY/F0ze460zaQRgN6oZyW0E234WwEACafQCPdfBlNVupFPmFjOXAO15NG8QZ7G/S+yVUDGy+llXV2IytYKdgadNj+ml7egxMF0qakXSkY7fNf3c49wNpipMHy1SiAIFOOlqUgdjGVa/vwyyL0mqIsDfooiwm8ZRRFvwhiulXZYOuAR6pNXSJuTfMre/wBmC8v4pDCWQzIABEkkECNWbbqe2InZKAflHVD0ZdYLsxkkkoofTTBhW6MSQPI+eM3SDA7PO+1S/UH6HteeuH/i1MsrsDTcImpnUQJUcJFjUeYEm/7cZ7L11MIxpgXKsTTntDE1bCBtNvfh8KqOiZ8jii1SA2msRsYWtDDtIpDc4MyRqhpVcxpPYZi35NomJN8K8vm6WrUeFc8w0UDHYqC59+DaS0wdSPTINjFOiTp8hBBM9e2JkeQ8yVWoagkV7BjLccCQpInXU0xIG4OE/jD8SnTEEF0RjAeARTlY5x9UxvaQYvhlkmAcBWsQRy00XcRMrS6b7gWGFtYejrVGMpwgRKhX1vCxOjdRNgO84GPysvwJKIdbaagI/pyP74bzgyhUeCQrWuVlgP8A1M+eBcrcBW+qPRkIYNySAOASSTtg7JjSQSHBFuVGkTa/3MR1P8b65hKhlTqGBZoi0/8APPYsE6KxiIo1fwdysdMy56xt13G+LMsNPq/OQDflVwDPW2UGCKDvD3zHqP62obLIuaAAMjf7cY2/pCoWfKoGoY82bTyAKeRQC2tRcNvJvjP0GjcAX6lLT5GttbtjReIIq5KqxZiKhp8ORznUFZmNpI5eg6CwmyShXYj75rjfn5ljb6O0LjTi+NIKfIS3LuFgjo1M9riK5vOCssxjZD2hqJ6dPT45o1zAWa2gm16lm3j1L774MywdZUHMCNoaoAJ6RGPSv6OIuyshNWlRFakLGnsdYPquenf3YSeK1C76hBkKQJQTIBOnnvzEm3tw7rV2WkTUato4iBtTOYENtNyO4627YQ52k1MUk1OKgMqQTIXSqothYbx7PPHsd2ektFIrT+D+cn+Zg3JvtK0zaxLU/gTxPgDgelUJAPpojYF7dI2vt28sMckxYQDmAZBs1Xp123FsXK/o4i7gkj6OmffS/wAeD1OlKKhQGZaxMaYARlqA2MSTSAtO9+mOE1wJbN/n1e/tx54nRNRKdKaxZldkLMxIZXBIM9IS3tIG+Mru9jLgzGfLGqxEGDAJKg6RyiQXB2AAkCQPLHeUQkmAlr+tTB729MO3T9eDfGKiitKNUbkTiaCQpbeRpECGPtBHnitFKmVOY/JINQSCYHS0mfZ78aE308EeeTqgCWkIk9Rqpge0en+ODEpMT9GhHtp7f+Ix6lJHAdPnQab89Xrcid/fg6jTA+tnBb8Or+3ATbrj+C0XfKR4evSSILI1oLajTXYawQOSSbftxSqyWKiP6a/oivBEn3x5Y1niNEvXZ1d1ek+iruQaekGZMAyqTbq3fCF6weo4Br6GYmlHEiNROgDRa5sfLzxWG0uCZIoo1mB9UGOhqWI92Zv5YbU6jMJCA+yqP33AuVgOJOZEQJU1JHSfo/bb3YcUMsABpfPAG9uLF7/iceyP0VFF/wAnUY1xqSFCsfXmYUyIGZeeUt9X7MLvGc0WoIy6QdGkGQS63puJLCGCpTMTMGYnZtQRxJFTNkqCQHD6TAJIOqjFxPt264XPkE4TursiNT4tItY8QSeWRqk8PeASWFr4GDXVZ2XBnKNZ5Bvq/wBZH6fnHn8Pfgl6rgwRF7RWnSew+6o0mdz+3HOWS0+mn64hpBnvwoEmY9h3wzoUFflepmTywsB4I6D6AmOWf+mNcnXgNHtLNvAkQe3HP77iYLy+XK71c32B0VNun83t8ceYzuSvgZCnJVdP1QFJ6D1b9SMkd+mHOXLghgrGNuWtHwGVH/XGXpVSb6xq6jXl7jawLGWmf0HDnwhJdDKsmoWL5diL/W00yT7AR7sNliDEKz1FqaVEck+hbSsmGYelM9SwDoBPXV0xn3y7addMPwmMGBV0q0gWJcScOvE8sZrPUUGWVtRjUW0FVWYkBSAxNvWjocZzJ1DeBJuHEqCRclgBljpWN+2PYk6tHZhlOrUJHM+vperLA2gk5gQIt+jB+TzT25jpJiPScpvCgHOC3mcL38LIhhemTZgX0i+0jLAk26YKo5dwbq51etzV7gyZtRGyiT3scJKmSrQ4yz88RqZgVW43YaRvm2nfYCe18C+NGnSNSnCsBeJB5lZFNtQvHEJG8EYP8Jy1QVUJ4umCVYmvflJFmAWRaNQvhLnsuwFU2ZjWlfWlTUUHUCIi6kKJtc4zJLq5EvQpagoGpfo2usmkWBjqBVOkSdjB94wSlOeiFl8qJDDb8Iy3Xz3xxkq3KdRISRqUmtCnYEDjqWNp8vcMX1qBRgvEv9Q62npEzm4UY1N+GEgnI6Qbouk7SuXke06W9uHnheSDOECKocFSQKO39WlPTvhFkjTJu6+alxB6AjVnhfefbhx4fWplmUOksrKvOhuywLfOnPbZT7sZcq06EiA+K1aSB0cB+YDSI9UPW1BSyEKF1JsLG3ScI6/h+j6q6TdCAhG/fg3MDBuYbhZZQQpI4iHUByHjqwBJIJJA6kWbptgbLZikRDspRtiTT1KfOa1hP6MPDtRElZatJSbooEc/KgJvMj0HKNv4OG2UyygaTTQkdeS/n/IyY9sYSIE9VjSLLefREHr1qXny9mCss9Lb0e9j6LfqDL+qTtj03aPJUOxkqZoVZVUAg7i9mEH0CR2m++EfiXDd+EUveGIAglVMH0TE3JEQLx7jPEEQ5OsKRp6wUblNPZdUkhW2k9bbYV+OZhTU1Eg06kOrFV1QUWIlxAEARica2ekc08vpYgodQHMNCXXyBy5i3X34so5f6wBANwdKwL9fubtb/kcUpWpsukvT1psfRQwHc8TmPbyx3Qq0juyQTceikdeUcW3bz2wrshId0FlRNPbeVp/uR+3DRvCg9BGZCdDBgqhfVZmR4ApJNhJt195SpXogCGpe40f8/F2Yz6irkqmteGrVKRI0EAtzTCuR9Yd9ja+Mri29DXSFGfCViroAKi001yE5iECnSpomYgkmdiNojFdKikdNJ2tSOk7XPzfaOnXfpgepnmWpDuq1KcD6qzA2b0qnbyvgk52nOsOmlrMJQQe6r86+BxqUWlQd7DctRVTqtGzAijIvY3ypAEdeu+GdDLIzKsIdRA2o9TGwyg74VUvE1Bs6H+ukEEdfuvoNu1xg/L+JIBIdO4lqc94/ltvZgJxYqaCflBRFKtSzGkNYB0KoTpQcNhdYBiBIA8ovjLPlqS3XSab+rekxBi2o8PpNx5eWHXimfqPXzgV9gtZIurISrFT6SNMNqMQCQemFeS8WUhlLrofcTOhvyB87EDz/AGYvFFqIcnZ0FQiOTUBc+gAOwBHJtHX2HpgzJPT2KoQdrZe1zvNP2fwbBjNQ2k1VkGx1zIPQkZuIjpPlhnk/Fhp+kXvGowPIfdwsPZ9mOTWikMvD3phjVCpFGKhjgSBqAJ5UsADM9hgPxKklDj5WrpCOrcMsAFDhgyXJ6rp8hHngzw7xDUxpiopNSk6DmBJJQ6d8095j6pPsxnsz4ozZKkzEesabzMoykFGBNSY0Ssar6fLBY4XIqToAy7IDfhllsfoiCPzrt2Ps7YY5c0rkcK911fN9toYmoLjtG9/aMniPEWeMBUTrJlhvJY5rceWL6filhFQL7C3Ke4+6Z2Ee8jtjTJMNUH06lAqDFP45Ufo4mJizJ+LTJ1hW6jU0e3+U3MRf3YmMzbTFVAMkQDUq29RtdYTFlAECPI4Z5XMgrDVa0zvrrmekmcwsdowhovR0hGq0wpuDro8u9m+5ySdrA4YeG1aBhPnNMMSFGmol7wsD5t57zhci0GmH+MUSy1ao2alOwksSVUeuxA1a2gHy7EZINp3IDK0NLG8EyGJri9to/TjX+LZxKSiXDTUGhWJA00ymkGEvdpPQ6mHljEPmUQkmtIZmhtbiYNzZZ92O4E3E9kdDXK52lMMQUO4lZB/JBrmBfczi1RS1EHSR9U+jNp2J1HmjaO56GMLqXilMc3F6weevzdTJEeWDcv4tlidLVXZd1j5wxB6gDigW7xhHGvslMbZPhH70uof6Onvvb0DERa3ni/5ReFPNRwB6XRSRN7FSSSNIEhZidrzgXwmrRq1VDJVbmEE0aukgXJZmrWMCNj7Dj3xbxdqlEk063K7cwWC0o+kgkEMp1EEKOyzcYzdL61SLtUZ7KpeQADf6q3G3/wBPa2G1F1K6Sw0k8pn1De1qIJ+zCJqrUYX5vV1AAkcMAgkTB5ZBGL38UzYUmnlzDAT6xi3UTv199sbXFy4AUqNNlqVQNHPrG3rSR8VFlHvuOmGWW8QYGNiTPMzbC5Ok5qTAB+rOMI6+JsQeG4iIgIPjzX9841Pyd8SzmisuaQAFNKmUXmeVvDxAE4zZsLSvTFhkTdUceN01SnUCspL1Hra5NlUJtDQJapEjcDvhDk83E+lF9111I2sbVrkST/yOGefr163zemU0tVUKfSry6SFJsx1BtIY+Y8sIcpnq+oKtPcxerP6A/wCjCY4tRomT2aBarOAOIxI9RgcwWaDZfpoF+2LF8Q0NJqMrD1l1VhfpJOYkyTfGZq5nOSAoohdVpalv56nkCPYMMMl4pnJ1FKRIsYr06c+RAqCRjsoa5RxT9GtyGY+cq1Nakq44ZMuxBeQu+YcTK2JXoYxmvEGIChY4dMIpgsJd01kGGDHbqT6tsaTL50/MXZwiVA6sEFVWHo2Fg2orJ1RE7kd8ZPxLxFqrVXFELpYSQ9PmGrQkg2UhRF9/acBhXcy5cHVLNkQOKfyW11NVug9MABJwcviBMsHuPWUPVg33JNckyd4jCahmiQx4SmBJ56HxJ07CZvg3LeIExFGlqW0mtlRI2AgiPfvfGiS/NEIfZbxEhVhyY/Kqx7YGYHvmZ3wY+WFemiVYk1abJJqWDMaZbmqtaQNrd5kYSUfEws/c1EjoPnOVtt1iTt1PXDrxDMlqi0qYAihURSGTVxQy1FAtMcogi3NfpjJJO/8Agt6M349VmsY5UYejjXZVJQeq8SdEE3745y2fcGdUmIdZqww7tFSdz3GFNWs4SnqWRBC89KAA55QSL3M2PXBIzLAKeH0kE1KAsBsJEH2iZnGzp0kEmOkzZ9XUCpupPFveSkCpYTF8NMnm6jQky1hvWue59N391pxnaXiMjTweUiVBzOXEe0xO/cjDjwLxGGmoqjhjWW49BpAYBpCgkAIS029Xe+M2SLrX+hYyDPFaKE0666eMaSIFMgM/EakvrkyAy3BMlSZ6YyqVXVjJuLOpNS8G83n1ug6jDT5R+J8tVFCo3GJId6QJVnVpWTYq6A94aTcnGeBdKull5g0HU1GZ7kFZm/W98Jhj2kSex5SzBdeGWBgcjHizA6AbAW7YKyOYedRK6hY2q7+cCO3w9uM8mevp4aAE7GtlhpYWkyoPx/VhoniVwxp0ywEEjMZO8eRFvdjs06/s9Fo0nhuabiq2lYRlJtW2LAdRfcW23JtgLxnKLSpVwoDk1WJBJsquATAkmCRBjZqna3eWz80W5Ada1Bp4tAwVUWlBEmm7MN44e0YT/KHPvWcVqYKh6BBANM83q1lMjcmGPkZtOM8IPq+i5PQvy2pYiO6tpb/J729uGZqSdYprBs6gP8ZOXMT5HCDL1YUk0yR5ChvFjtEdMMaObKtq4D2EPHza/QRY/rxslFsOMhxlmIGnQp6g6alweoHzXace4By9RlkHLOU6D7lMfEHpjzAPG/r+f7GUkW+G5OgV5KUgk/ekMdBcZVtyLRbDmh4YoZZpECRMUvP/ALkPtxkslWNMlWozeDqO3/mRh6cuIvQy/wDWej+uu2O5YtPkKEkMM1T5naoraWUAwj8pAMMJogwTEgHvvOFOfyIaE0OpprpF2uCxKg2W9yZ7ADFnzdPxOTH+0y37Gx7l8grVaaFMsFLAWakxgm4MUrzsBO+IXbtMrkH8UoNlBQknnUkgO4I7zDAm5ZbnpjvK51Bp5joJ2NRwVY3gTmxaPrHFPy0YtVVzADTGuwsdMgQxCmOw6+9dkK1QED0YnyO1u1Akd8LBdULZMu2VGro5qip1ErqAME10tIiYbNN0OFmYbLF2YmmdZMnXSJliD+MgU7Gfb0wxpUMwQCHABvZax+yiuLBlcyRHEaD04eYI9nrDArXn+SzO5ijSrMBFJqh0oD6MzpGm3MSegXyWMW/KalSy+a0BUZdCxrVD06alMCCPZh5ksvVWupqOzC8SlUSQpIU6qpAAMG47YR/KfLP84kFgXAIEMxlubSdLiCJC3JjCQlc1H0TJasNyjUCJ4FAg+ry05A84yrSZ64NFWnoKihSAMEgKbxMbZODEnfCTwvMVQdDVXF4HK1jO18woA9uHJy79azD+z/8Adm8Tkik9s9F2UOvqgIFKiKbBanKJkqPuSSTcye5x54Dky+ZUsgUU5Z+UraCBvQUCLWB6+3Fr5aRBr/8Ap7ed8zi7INw1qOrh29GCJpAFWqBTem7GYa5Me3BdWnRYhbM8PMVUVddMVGA5WgqCYutE+V5w9yOZqQBoLR14dfmG02y4gDbvbGW8WUDM1RrA522FMdfyzO2DfCNDEq1ZR2/k0fpBM36DGmUE4pgp06NLma1R008JliYPDzO52McMTHY2wpzKVF1FKdSmCIdQlaBezHUnUdP0YIGSpfjh/cf5OOa2QpxIrKSOkUtuoj5tv2wCaX5/Qm2W+E+HK9KuzjSHptoB1DS3MQBqE20i95wq8E8SqNCw5Igg+mmBuIVNiTJt0w3oZZRSSmj6ldcwZtysiownSgkjmER164xmXQCDI/uzefOnhcaUkyZaaN8mcqR9E3wzWKMzXqFi/BkkEMNGY5gRp90TIIgz1wvyNJKiyGUdxpoyPhlDgkeHr+GPzKf7ngXGKZd2Ls0tVkRNLEAkodFQag0SJKbKAN8E+KU0p5XK1EY8X6y81xqedlmzKBNseV/DFH1xEz6qWI2P8mHL0IHfHnytoKi1VsIzBiym3rWJB0gNVYQRO4m2LjJOSSONUiZDOtMhW0kQQBmImwD2Tcn3A9NsN6ObqAEcFzYgymZMgiD9SMYzIoFYSRH+y8xN6Jt7saVfDQYIdSDtC0jP/lIxWWKXJyLtFeapMbGm8/VYpmNojhXpmQQNz3wDXy7VHDEMgLAMWFSxZwty1O5XUo32E9zhnU8HBEFh+ZSHwPzUHHOU8LWK4crPzepMKgsAGDLppLswAk9Y95qaSLplHygy60cyBTB0VV1aQWhWupBC02I5uYX8sNcvTIABRmPcpXv5/wAl2xmvlZRBzGvUsuoaOQkTzTzLcHVNieuOvCCjjS1SmpG0pl7j+zJJwkodUEyE6lRoc1SLqU4ZAmRyVjDAEA3ysdcA1wwc1NGm0ONFSFJGk1DOW2Zfq+ffHjZFPx1H8yh/lY9fIJEivSkTbTQuIvbSJPacCqXAjZx4B4KjtUSrNMFAbgWEmHvSX1WAWDM6pwryjggQBrQ9FBDRaB9zEcxJIPu7Y0+XyijKoyFSdVQDmUHS6kxYkEq6BoE+qexxiKtYcZyjLGtojhgRPZn1DvBuDhcT62yJ9tGwy9Kmw1aBB6aTbykZK+JgHIaWUEV6a22PAkfCpbEwMotPktSM/l6cgCH1CwhEAjoI4ElpPc2w7y2cen6M8a0iFcKBG4tQ/XjLrTSTz07GPvHT3G2GlGkjKJqKCotHCuB05aJOrzON+RIyxbNJxaw3NQDzzoH2Rjui9RqiAMGOoQGzbPeZ2FS/sjCvJaQFHGYAi2ki3kYyu5O2HGTABOmrVYhGgMakTp3+hUWF9+2+2Mc0kPFtiDx8B6RqyHPEaGDnlSeRbNAkljuDa+FOXrK2lSUBn1mqGPeeMRA9mND4jTjKsmrQFZFAUPqEht/rGw3A28sZ5Mq3VaoI3B49jO246Y04WukjKnY2ymbUQpWkL7txCR7ecmPdhouT6+h/sap/9hwlp5cuLiprA68UyNySWrC48sM8jk5XmUe9D3/KzQ+zBZEio2HZXJhH4jcNUpjWdOXdCQNwGNIb7WMwbYT/ACpyzcOgShckMzMUPMWO5GgmYC3Im974aUssqpVBVFV1Ck6aQF6ijm9O5095t16AYC+UuW1U0D3ZqtQjUEjdUXUGbSAQszfpiMb70VJXFijL+kkFAGAGkCiOaOlqQiBJnrGGvhWdLSruUgW00kv5XCxbzwgXKLvCD3Zcftw1y+VB5tKmRDAHLTsTIHCMQBe1vfjTk6aCgmaCnXX8dV/NpD/i47qV0NGqTVqMWhUEpOuQwI01GkiJ3BibHAWWybEWpqb2Ktl4PW0ZYzHWPPBGYyLiiqkMh1O+rUsDSi6YK0k5tRkDspN7jGGlfI+zPfKJzTzNjpkKYkAgAQJ9IvNaffM3xXT8RgBlqkEflqI7EfdEnztbBfylo6szyggimgjVeywLaGMj23HTAtCmwO5v1FQixt0o7EY3wfYrMz+THPh3i6MIetUnrFdFH+9mcFHxCkPv9T/xFL95wvyOSfWCjOB5VKs9Tp5aNzHl1w7bw6t+FVn/AF1f/KnGTJ0pixsmVrKatOioLBIrFiytK1KYGmdZkF2FhY2jGEfM8OoyM45WKmGEWJH44bfx2xv1yb/OVMtNNkVgSxLU4JBJIEklTb8kbExjGVsuzO5551mwerAYseQcsRuQRbphP8dq2cyLSJlfE9DylXlN41gW84r+t/HXDyn4rSaCKm/esJ9/3TvhVk6JaxNWJ/Dr2PVgNIkhenmMOMll3NpryI1ji5i4IENY7x0GKy9PLORssyVRKtQIHktYRWuTBjauTvGwxX47m6dbLVaiEAMwVn1CzqgYrvYswjcCYMw04Y5bJsjcReMxQawDVzBBK3ghmj3HfthTnMvw8vWIaVq6GQ8/LqZWGm0htLMbdj54zqnJUK7ozOWzoIguAehLD4Emv5Ww08N8VA5WqewmoBHl/KAI/j2AigbNFUbTz1zBO3SdhOGFOgXEzW1D1pqZi4/CNukgQP243ZKa2BGxkM6n4xf7Rf3rBOWzipTevIcKQjDWphaikAma7KAHCkzGx9oso5NyLtmP7XNftH2Yu+aFkFMtU9MSku9YwwGpYDzBN72FsYJOJoimIfleopcEakSoiBWAMEyDseIsqAsf1vPChc3s6VQpm8OBB8vunVp8/aMOvlTqNPLBgxYB9RUsDNjfSp2QqbxecKslSg/ftrjiVRI3gxSNj+sY14a/TVgS+Q1yviZcSaxB6+kj7c8MG/OiRasf7Q/v+A8rk4OkNXEzoOuqO2pI4W/ScNEyY/DzA7y9Ux33o4GfShYpllSoCWoH0hJV11MTqRl1AhjUYtBlTEABm9+N8RqTmakuAGaeWeWehAqqNQ2IgXBxrc7lXFSlUph3NBjRqCSzMhJeCdA9ZCfcV64yXi+WXjVCrGNRgo3KR3HomvtNzc4r/Hq2TlTpFuTz70iQKhjtxHA9vLmBiYoyqqRpZ6oj1TrFh1EfN+pMz5HviY0PpvZC6q0EHI1VZkZ15CRbX0P9IYto13UH0rDSAeUPvIj78Npx7iYiTPJUX0syV3rNpgmNDEcraQYNf1ib+WG9NGFOpU4muKTEakjcRJOtuk2x7iYy5GLDkX/KSppDBiRTRKZcKFlmeRq5gQCIIjaP0KW8O01OGWuE1SFpjl0FiPop1QPdjzEw+H4Ez5O6Ph5kbm2v1kFon8SbxjT+G+B1CJmDNyKgFyoYkRQHU7YmJiMz0dggnM+H1Kaga29JWppPEJgapP1REgRhV4jlzXarqZjOZIXnaKYAa6gEdhawtiYmAg3ZchScsSranYlSBOuodV4E+kEaRtgjLZcgsC5lRJ5qt1i/37ciFjaOtsTExrbuwooLymcphRJeDsAau+5H8p2vbDTJUw5pFSQopVmuWkkkqd3bbT3+HWYmMcuRkYfMVBrYOSXlmmCZuxMnib2tAxZQrU2UkDa55O52HpLCBOJiY+h4Rl8jDJvRBU6QQwBg0lMWJIu5mIgHDVstT/BS4/FJiYmMWR7NESzxeGStTE66uYZBYBRoCuJi5GglffG2M1m83SdqmYCQnFIZCiH1iTY+wb2M49xMNiREyxaaA7DZWJFOnMFdQAtG3X9RwZlkTUQQJuLUqMSAGO9M9xHa+JiY7M7FDbKFaSV6oCnTlqhjh0lsBJuqA7A2mO+F3yhdKUKwLotM02ECx1MysoMiQJse59uJiYGC7k/zgtiQ0VR2UwSon6NIIImDy9sXroVpgRpD/RUjaNUXU329t8TExokw6HVBFYWgXj6Gj/gwxB0JQbVypxqhARFk0QKgMAAA3K+/yxMTGJyblQtaM7n6iuWpso10zUqTpEGm8PptB1KTb2x0wHTVR1GpLyaYM3FiNcQP049xMbovQLCFqLY6+U3B4C6oDR+N3JMb3GHeRjiJNQGGBgZdRMHaeLbbeMeYmM+VtISAZ42jUxmCr6SFjaQ3BK1FLcw+9to8yJtjI1mQvrXlpvB06SSpK3APF2kR5jExMVg+NkTOfmHOULwReytA8h6Yd97Y9xMTGnqYR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hu-HU" altLang="hu-HU">
              <a:latin typeface="Corbel" panose="020B0503020204020204" pitchFamily="34" charset="0"/>
            </a:endParaRPr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A9FEC294-D605-1EF6-8FBB-A157EB27B9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214146"/>
            <a:ext cx="6116548" cy="362767"/>
          </a:xfrm>
        </p:spPr>
        <p:txBody>
          <a:bodyPr>
            <a:normAutofit/>
          </a:bodyPr>
          <a:lstStyle/>
          <a:p>
            <a:r>
              <a:rPr lang="hu-HU" sz="18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Építőgépész mesteriskola</a:t>
            </a:r>
            <a:endParaRPr lang="hu-H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170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506</Words>
  <Application>Microsoft Office PowerPoint</Application>
  <PresentationFormat>Szélesvásznú</PresentationFormat>
  <Paragraphs>122</Paragraphs>
  <Slides>8</Slides>
  <Notes>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Corbel</vt:lpstr>
      <vt:lpstr>Office-téma</vt:lpstr>
      <vt:lpstr>BESZÁMOLÓ  Építőgépész mesteriskola előkészítése</vt:lpstr>
      <vt:lpstr>Építőgépész mesteriskola</vt:lpstr>
      <vt:lpstr>Építőgépész mesteriskola</vt:lpstr>
      <vt:lpstr>Építőgépész mesteriskola</vt:lpstr>
      <vt:lpstr>Építőgépész mesteriskola</vt:lpstr>
      <vt:lpstr>Építőgépész mesteriskola</vt:lpstr>
      <vt:lpstr>Építőgépész mesteriskola</vt:lpstr>
      <vt:lpstr>Építőgépész mesteriskola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Földmunkagépek hajtásrendszerei megoldások és fejlesztési irányok</dc:title>
  <dc:creator>Gyimesi</dc:creator>
  <cp:lastModifiedBy>András Dr. Gyimesi</cp:lastModifiedBy>
  <cp:revision>81</cp:revision>
  <dcterms:created xsi:type="dcterms:W3CDTF">2017-04-03T19:57:56Z</dcterms:created>
  <dcterms:modified xsi:type="dcterms:W3CDTF">2024-10-03T10:45:36Z</dcterms:modified>
</cp:coreProperties>
</file>